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1.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5.jpg" ContentType="image/jpeg"/>
  <Override PartName="/ppt/notesSlides/notesSlide13.xml" ContentType="application/vnd.openxmlformats-officedocument.presentationml.notesSlide+xml"/>
  <Override PartName="/ppt/media/image26.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8.jpg" ContentType="image/jpeg"/>
  <Override PartName="/ppt/notesSlides/notesSlide19.xml" ContentType="application/vnd.openxmlformats-officedocument.presentationml.notesSlide+xml"/>
  <Override PartName="/ppt/media/image29.jpg" ContentType="image/jpeg"/>
  <Override PartName="/ppt/notesSlides/notesSlide20.xml" ContentType="application/vnd.openxmlformats-officedocument.presentationml.notesSlide+xml"/>
  <Override PartName="/ppt/media/image30.jpg" ContentType="image/jpeg"/>
  <Override PartName="/ppt/notesSlides/notesSlide21.xml" ContentType="application/vnd.openxmlformats-officedocument.presentationml.notesSlide+xml"/>
  <Override PartName="/ppt/media/image31.jpg" ContentType="image/jpeg"/>
  <Override PartName="/ppt/notesSlides/notesSlide22.xml" ContentType="application/vnd.openxmlformats-officedocument.presentationml.notesSlide+xml"/>
  <Override PartName="/ppt/media/image32.jpg" ContentType="image/jpeg"/>
  <Override PartName="/ppt/notesSlides/notesSlide23.xml" ContentType="application/vnd.openxmlformats-officedocument.presentationml.notesSlide+xml"/>
  <Override PartName="/ppt/media/image33.jp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charts/chart3.xml" ContentType="application/vnd.openxmlformats-officedocument.drawingml.chart+xml"/>
  <Override PartName="/ppt/notesSlides/notesSlide30.xml" ContentType="application/vnd.openxmlformats-officedocument.presentationml.notesSlide+xml"/>
  <Override PartName="/ppt/media/image38.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45.jp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50.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54.jpg" ContentType="image/jpeg"/>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703" r:id="rId4"/>
    <p:sldMasterId id="2147483754" r:id="rId5"/>
  </p:sldMasterIdLst>
  <p:notesMasterIdLst>
    <p:notesMasterId r:id="rId57"/>
  </p:notesMasterIdLst>
  <p:sldIdLst>
    <p:sldId id="1838" r:id="rId6"/>
    <p:sldId id="1510" r:id="rId7"/>
    <p:sldId id="1531" r:id="rId8"/>
    <p:sldId id="1777" r:id="rId9"/>
    <p:sldId id="1137" r:id="rId10"/>
    <p:sldId id="1830" r:id="rId11"/>
    <p:sldId id="1842" r:id="rId12"/>
    <p:sldId id="1464" r:id="rId13"/>
    <p:sldId id="1463" r:id="rId14"/>
    <p:sldId id="1515" r:id="rId15"/>
    <p:sldId id="1462" r:id="rId16"/>
    <p:sldId id="1466" r:id="rId17"/>
    <p:sldId id="1820" r:id="rId18"/>
    <p:sldId id="854" r:id="rId19"/>
    <p:sldId id="1543" r:id="rId20"/>
    <p:sldId id="1551" r:id="rId21"/>
    <p:sldId id="1555" r:id="rId22"/>
    <p:sldId id="1579" r:id="rId23"/>
    <p:sldId id="1481" r:id="rId24"/>
    <p:sldId id="1539" r:id="rId25"/>
    <p:sldId id="1853" r:id="rId26"/>
    <p:sldId id="1839" r:id="rId27"/>
    <p:sldId id="1824" r:id="rId28"/>
    <p:sldId id="1826" r:id="rId29"/>
    <p:sldId id="1472" r:id="rId30"/>
    <p:sldId id="1549" r:id="rId31"/>
    <p:sldId id="1855" r:id="rId32"/>
    <p:sldId id="1482" r:id="rId33"/>
    <p:sldId id="1823" r:id="rId34"/>
    <p:sldId id="760" r:id="rId35"/>
    <p:sldId id="1473" r:id="rId36"/>
    <p:sldId id="1474" r:id="rId37"/>
    <p:sldId id="1841" r:id="rId38"/>
    <p:sldId id="1475" r:id="rId39"/>
    <p:sldId id="256" r:id="rId40"/>
    <p:sldId id="1828" r:id="rId41"/>
    <p:sldId id="1827" r:id="rId42"/>
    <p:sldId id="1843" r:id="rId43"/>
    <p:sldId id="1847" r:id="rId44"/>
    <p:sldId id="1560" r:id="rId45"/>
    <p:sldId id="1845" r:id="rId46"/>
    <p:sldId id="1831" r:id="rId47"/>
    <p:sldId id="1848" r:id="rId48"/>
    <p:sldId id="1851" r:id="rId49"/>
    <p:sldId id="1846" r:id="rId50"/>
    <p:sldId id="1856" r:id="rId51"/>
    <p:sldId id="1850" r:id="rId52"/>
    <p:sldId id="1571" r:id="rId53"/>
    <p:sldId id="846" r:id="rId54"/>
    <p:sldId id="1825" r:id="rId55"/>
    <p:sldId id="154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76808" autoAdjust="0"/>
  </p:normalViewPr>
  <p:slideViewPr>
    <p:cSldViewPr snapToGrid="0">
      <p:cViewPr varScale="1">
        <p:scale>
          <a:sx n="58" d="100"/>
          <a:sy n="58" d="100"/>
        </p:scale>
        <p:origin x="84"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816199999999993E-2"/>
          <c:y val="4.4596900000000002E-2"/>
          <c:w val="0.91162799999999999"/>
          <c:h val="0.87927299999999997"/>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Sheet1!$B$1:$K$1</c:f>
              <c:strCache>
                <c:ptCount val="10"/>
                <c:pt idx="0">
                  <c:v>2008</c:v>
                </c:pt>
                <c:pt idx="1">
                  <c:v>2009</c:v>
                </c:pt>
                <c:pt idx="2">
                  <c:v>2010</c:v>
                </c:pt>
                <c:pt idx="3">
                  <c:v>2011</c:v>
                </c:pt>
                <c:pt idx="4">
                  <c:v>2012</c:v>
                </c:pt>
                <c:pt idx="5">
                  <c:v>2013</c:v>
                </c:pt>
                <c:pt idx="6">
                  <c:v>2014</c:v>
                </c:pt>
                <c:pt idx="7">
                  <c:v>2015</c:v>
                </c:pt>
                <c:pt idx="8">
                  <c:v>2016</c:v>
                </c:pt>
                <c:pt idx="9">
                  <c:v>2017</c:v>
                </c:pt>
              </c:strCache>
            </c:strRef>
          </c:cat>
          <c:val>
            <c:numRef>
              <c:f>Sheet1!$B$2:$K$2</c:f>
              <c:numCache>
                <c:formatCode>General</c:formatCode>
                <c:ptCount val="10"/>
              </c:numCache>
            </c:numRef>
          </c:val>
          <c:smooth val="0"/>
          <c:extLst>
            <c:ext xmlns:c16="http://schemas.microsoft.com/office/drawing/2014/chart" uri="{C3380CC4-5D6E-409C-BE32-E72D297353CC}">
              <c16:uniqueId val="{00000000-2845-4606-9187-612A319DD4A2}"/>
            </c:ext>
          </c:extLst>
        </c:ser>
        <c:dLbls>
          <c:showLegendKey val="0"/>
          <c:showVal val="0"/>
          <c:showCatName val="0"/>
          <c:showSerName val="0"/>
          <c:showPercent val="0"/>
          <c:showBubbleSize val="0"/>
        </c:dLbls>
        <c:marker val="1"/>
        <c:smooth val="0"/>
        <c:axId val="323740720"/>
        <c:axId val="323742288"/>
      </c:lineChart>
      <c:catAx>
        <c:axId val="323740720"/>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323742288"/>
        <c:crosses val="autoZero"/>
        <c:auto val="1"/>
        <c:lblAlgn val="ctr"/>
        <c:lblOffset val="100"/>
        <c:noMultiLvlLbl val="1"/>
      </c:catAx>
      <c:valAx>
        <c:axId val="323742288"/>
        <c:scaling>
          <c:orientation val="minMax"/>
          <c:max val="0"/>
          <c:min val="-100"/>
        </c:scaling>
        <c:delete val="0"/>
        <c:axPos val="l"/>
        <c:majorGridlines>
          <c:spPr>
            <a:ln w="12700" cap="flat">
              <a:solidFill>
                <a:srgbClr val="5D6464"/>
              </a:solidFill>
              <a:prstDash val="sysDot"/>
              <a:miter lim="400000"/>
            </a:ln>
          </c:spPr>
        </c:majorGridlines>
        <c:numFmt formatCode="General&quot;%&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323740720"/>
        <c:crosses val="min"/>
        <c:crossBetween val="midCat"/>
        <c:majorUnit val="20"/>
        <c:minorUnit val="1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6.5264500000000003E-2"/>
          <c:y val="3.8460899999999999E-2"/>
          <c:w val="0.91265600000000002"/>
          <c:h val="0.89416399999999996"/>
        </c:manualLayout>
      </c:layout>
      <c:lineChart>
        <c:grouping val="standard"/>
        <c:varyColors val="0"/>
        <c:ser>
          <c:idx val="0"/>
          <c:order val="0"/>
          <c:tx>
            <c:strRef>
              <c:f>Sheet1!$A$2</c:f>
              <c:strCache>
                <c:ptCount val="1"/>
                <c:pt idx="0">
                  <c:v>Region 1</c:v>
                </c:pt>
              </c:strCache>
            </c:strRef>
          </c:tx>
          <c:spPr>
            <a:ln w="50800" cap="flat">
              <a:solidFill>
                <a:srgbClr val="1E73BA"/>
              </a:solidFill>
              <a:prstDash val="solid"/>
              <a:miter lim="400000"/>
            </a:ln>
            <a:effectLst>
              <a:outerShdw blurRad="76200" dist="38100" dir="5400000" algn="tl">
                <a:srgbClr val="000000">
                  <a:alpha val="80000"/>
                </a:srgbClr>
              </a:outerShdw>
            </a:effectLst>
          </c:spPr>
          <c:marker>
            <c:symbol val="circle"/>
            <c:size val="10"/>
            <c:spPr>
              <a:noFill/>
              <a:ln w="50800" cap="flat">
                <a:solidFill>
                  <a:srgbClr val="1E73BA"/>
                </a:solidFill>
                <a:prstDash val="solid"/>
                <a:miter lim="400000"/>
              </a:ln>
              <a:effectLst/>
            </c:spPr>
          </c:marker>
          <c:cat>
            <c:strRef>
              <c:f>Sheet1!$B$1:$L$1</c:f>
              <c:strCache>
                <c:ptCount val="11"/>
                <c:pt idx="0">
                  <c:v>2010</c:v>
                </c:pt>
                <c:pt idx="1">
                  <c:v>2011</c:v>
                </c:pt>
                <c:pt idx="2">
                  <c:v>2012</c:v>
                </c:pt>
                <c:pt idx="3">
                  <c:v>2013</c:v>
                </c:pt>
                <c:pt idx="4">
                  <c:v>2014</c:v>
                </c:pt>
                <c:pt idx="5">
                  <c:v>2015</c:v>
                </c:pt>
                <c:pt idx="6">
                  <c:v>2016</c:v>
                </c:pt>
                <c:pt idx="7">
                  <c:v>2017</c:v>
                </c:pt>
                <c:pt idx="8">
                  <c:v>2018</c:v>
                </c:pt>
                <c:pt idx="9">
                  <c:v>2019</c:v>
                </c:pt>
                <c:pt idx="10">
                  <c:v>2020</c:v>
                </c:pt>
              </c:strCache>
            </c:strRef>
          </c:cat>
          <c:val>
            <c:numRef>
              <c:f>Sheet1!$B$2:$L$2</c:f>
              <c:numCache>
                <c:formatCode>General</c:formatCode>
                <c:ptCount val="11"/>
              </c:numCache>
            </c:numRef>
          </c:val>
          <c:smooth val="0"/>
          <c:extLst>
            <c:ext xmlns:c16="http://schemas.microsoft.com/office/drawing/2014/chart" uri="{C3380CC4-5D6E-409C-BE32-E72D297353CC}">
              <c16:uniqueId val="{00000000-7082-4108-8620-C15144ED3DF1}"/>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3"/>
        <c:crosses val="autoZero"/>
        <c:auto val="1"/>
        <c:lblAlgn val="ctr"/>
        <c:lblOffset val="100"/>
        <c:noMultiLvlLbl val="1"/>
      </c:catAx>
      <c:valAx>
        <c:axId val="2094734553"/>
        <c:scaling>
          <c:orientation val="minMax"/>
          <c:max val="7"/>
          <c:min val="0"/>
        </c:scaling>
        <c:delete val="0"/>
        <c:axPos val="l"/>
        <c:majorGridlines>
          <c:spPr>
            <a:ln w="12700" cap="flat">
              <a:solidFill>
                <a:srgbClr val="5D6464"/>
              </a:solidFill>
              <a:prstDash val="sysDot"/>
              <a:miter lim="400000"/>
            </a:ln>
          </c:spPr>
        </c:majorGridlines>
        <c:numFmt formatCode="#0.0&quot; M&quot;;\-0.0&quot; M&quot;;;"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2094734552"/>
        <c:crosses val="autoZero"/>
        <c:crossBetween val="midCat"/>
        <c:majorUnit val="1"/>
        <c:minorUnit val="0.5"/>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53399999999994E-2"/>
          <c:y val="4.2722099999999999E-2"/>
          <c:w val="0.927647"/>
          <c:h val="0.88382300000000003"/>
        </c:manualLayout>
      </c:layout>
      <c:barChart>
        <c:barDir val="col"/>
        <c:grouping val="clustered"/>
        <c:varyColors val="0"/>
        <c:ser>
          <c:idx val="0"/>
          <c:order val="0"/>
          <c:tx>
            <c:strRef>
              <c:f>Sheet1!$A$2</c:f>
              <c:strCache>
                <c:ptCount val="1"/>
                <c:pt idx="0">
                  <c:v>Region 1</c:v>
                </c:pt>
              </c:strCache>
            </c:strRef>
          </c:tx>
          <c:spPr>
            <a:gradFill flip="none" rotWithShape="1">
              <a:gsLst>
                <a:gs pos="0">
                  <a:srgbClr val="1E73BA"/>
                </a:gs>
                <a:gs pos="100000">
                  <a:srgbClr val="005698"/>
                </a:gs>
              </a:gsLst>
              <a:lin ang="16200000" scaled="0"/>
            </a:gradFill>
            <a:ln w="12700" cap="flat">
              <a:noFill/>
              <a:miter lim="400000"/>
            </a:ln>
            <a:effectLst>
              <a:outerShdw blurRad="76200" dist="38100" dir="5400000" algn="tl">
                <a:srgbClr val="000000">
                  <a:alpha val="80000"/>
                </a:srgbClr>
              </a:outerShdw>
            </a:effectLst>
          </c:spPr>
          <c:invertIfNegative val="0"/>
          <c:cat>
            <c:strRef>
              <c:f>Sheet1!$B$1:$J$1</c:f>
              <c:strCache>
                <c:ptCount val="9"/>
                <c:pt idx="0">
                  <c:v>2017</c:v>
                </c:pt>
                <c:pt idx="1">
                  <c:v>2018</c:v>
                </c:pt>
                <c:pt idx="2">
                  <c:v>2019</c:v>
                </c:pt>
                <c:pt idx="3">
                  <c:v>2020</c:v>
                </c:pt>
                <c:pt idx="4">
                  <c:v>2021</c:v>
                </c:pt>
                <c:pt idx="5">
                  <c:v>2022</c:v>
                </c:pt>
                <c:pt idx="6">
                  <c:v>2023</c:v>
                </c:pt>
                <c:pt idx="7">
                  <c:v>2024</c:v>
                </c:pt>
                <c:pt idx="8">
                  <c:v>2025</c:v>
                </c:pt>
              </c:strCache>
            </c:strRef>
          </c:cat>
          <c:val>
            <c:numRef>
              <c:f>Sheet1!$B$2:$J$2</c:f>
              <c:numCache>
                <c:formatCode>General</c:formatCode>
                <c:ptCount val="9"/>
              </c:numCache>
            </c:numRef>
          </c:val>
          <c:extLst>
            <c:ext xmlns:c16="http://schemas.microsoft.com/office/drawing/2014/chart" uri="{C3380CC4-5D6E-409C-BE32-E72D297353CC}">
              <c16:uniqueId val="{00000000-A766-41A4-88F7-E40D111D03DE}"/>
            </c:ext>
          </c:extLst>
        </c:ser>
        <c:dLbls>
          <c:showLegendKey val="0"/>
          <c:showVal val="0"/>
          <c:showCatName val="0"/>
          <c:showSerName val="0"/>
          <c:showPercent val="0"/>
          <c:showBubbleSize val="0"/>
        </c:dLbls>
        <c:gapWidth val="120"/>
        <c:overlap val="-20"/>
        <c:axId val="325856792"/>
        <c:axId val="325859928"/>
      </c:barChart>
      <c:catAx>
        <c:axId val="325856792"/>
        <c:scaling>
          <c:orientation val="minMax"/>
        </c:scaling>
        <c:delete val="0"/>
        <c:axPos val="b"/>
        <c:numFmt formatCode="General" sourceLinked="0"/>
        <c:majorTickMark val="none"/>
        <c:minorTickMark val="none"/>
        <c:tickLblPos val="low"/>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325859928"/>
        <c:crosses val="autoZero"/>
        <c:auto val="1"/>
        <c:lblAlgn val="ctr"/>
        <c:lblOffset val="100"/>
        <c:noMultiLvlLbl val="1"/>
      </c:catAx>
      <c:valAx>
        <c:axId val="325859928"/>
        <c:scaling>
          <c:orientation val="minMax"/>
          <c:max val="1200"/>
          <c:min val="0"/>
        </c:scaling>
        <c:delete val="0"/>
        <c:axPos val="l"/>
        <c:majorGridlines>
          <c:spPr>
            <a:ln w="12700" cap="flat">
              <a:solidFill>
                <a:srgbClr val="5D6464"/>
              </a:solidFill>
              <a:prstDash val="sysDot"/>
              <a:miter lim="400000"/>
            </a:ln>
          </c:spPr>
        </c:majorGridlines>
        <c:numFmt formatCode="#,##0" sourceLinked="0"/>
        <c:majorTickMark val="none"/>
        <c:minorTickMark val="none"/>
        <c:tickLblPos val="nextTo"/>
        <c:spPr>
          <a:ln w="12700" cap="flat">
            <a:solidFill>
              <a:srgbClr val="5D6464"/>
            </a:solidFill>
            <a:prstDash val="solid"/>
            <a:miter lim="400000"/>
          </a:ln>
        </c:spPr>
        <c:txPr>
          <a:bodyPr rot="0"/>
          <a:lstStyle/>
          <a:p>
            <a:pPr>
              <a:defRPr sz="2200" b="1" i="0" u="none" strike="noStrike">
                <a:solidFill>
                  <a:srgbClr val="FFFFFF"/>
                </a:solidFill>
                <a:latin typeface="Arial"/>
              </a:defRPr>
            </a:pPr>
            <a:endParaRPr lang="en-US"/>
          </a:p>
        </c:txPr>
        <c:crossAx val="325856792"/>
        <c:crosses val="autoZero"/>
        <c:crossBetween val="between"/>
        <c:majorUnit val="200"/>
        <c:minorUnit val="100"/>
      </c:valAx>
      <c:spPr>
        <a:gradFill flip="none" rotWithShape="1">
          <a:gsLst>
            <a:gs pos="0">
              <a:srgbClr val="2E2E2E"/>
            </a:gs>
            <a:gs pos="100000">
              <a:srgbClr val="000000"/>
            </a:gs>
          </a:gsLst>
          <a:lin ang="5400000" scaled="0"/>
        </a:grad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CEC1E-09D8-464D-8BF9-382ADDCA2FFC}" type="datetimeFigureOut">
              <a:rPr lang="en-US" smtClean="0"/>
              <a:t>6/21/2021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63750-D73E-4798-9CD3-2C02C8013380}" type="slidenum">
              <a:rPr lang="en-US" smtClean="0"/>
              <a:t>‹#›</a:t>
            </a:fld>
            <a:endParaRPr lang="en-US"/>
          </a:p>
        </p:txBody>
      </p:sp>
    </p:spTree>
    <p:extLst>
      <p:ext uri="{BB962C8B-B14F-4D97-AF65-F5344CB8AC3E}">
        <p14:creationId xmlns:p14="http://schemas.microsoft.com/office/powerpoint/2010/main" val="2505367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bcnews.com/news/us-news/california-becomes-first-state-require-solar-panels-new-homes-n87253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2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2" name="Shape 6232"/>
          <p:cNvSpPr>
            <a:spLocks noGrp="1" noRot="1" noChangeAspect="1"/>
          </p:cNvSpPr>
          <p:nvPr>
            <p:ph type="sldImg"/>
          </p:nvPr>
        </p:nvSpPr>
        <p:spPr>
          <a:xfrm>
            <a:off x="2281238" y="525463"/>
            <a:ext cx="4673600" cy="2628900"/>
          </a:xfrm>
          <a:prstGeom prst="rect">
            <a:avLst/>
          </a:prstGeom>
        </p:spPr>
        <p:txBody>
          <a:bodyPr/>
          <a:lstStyle/>
          <a:p>
            <a:endParaRPr/>
          </a:p>
        </p:txBody>
      </p:sp>
      <p:sp>
        <p:nvSpPr>
          <p:cNvPr id="6233" name="Shape 6233"/>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rPr lang="en-US"/>
              <a:t>The cost of all these things is rapidly dropping:</a:t>
            </a:r>
          </a:p>
          <a:p>
            <a:pPr>
              <a:defRPr b="1">
                <a:solidFill>
                  <a:schemeClr val="accent6">
                    <a:satOff val="24555"/>
                    <a:lumOff val="22232"/>
                  </a:schemeClr>
                </a:solidFill>
              </a:defRPr>
            </a:pPr>
            <a:r>
              <a:rPr lang="en-US"/>
              <a:t>Residential (rooftop ) solar</a:t>
            </a:r>
          </a:p>
          <a:p>
            <a:pPr>
              <a:defRPr b="1">
                <a:solidFill>
                  <a:schemeClr val="accent6">
                    <a:satOff val="24555"/>
                    <a:lumOff val="22232"/>
                  </a:schemeClr>
                </a:solidFill>
              </a:defRPr>
            </a:pPr>
            <a:r>
              <a:rPr lang="en-US"/>
              <a:t>Utility solar</a:t>
            </a:r>
          </a:p>
          <a:p>
            <a:pPr>
              <a:defRPr b="1">
                <a:solidFill>
                  <a:schemeClr val="accent6">
                    <a:satOff val="24555"/>
                    <a:lumOff val="22232"/>
                  </a:schemeClr>
                </a:solidFill>
              </a:defRPr>
            </a:pPr>
            <a:r>
              <a:rPr lang="en-US"/>
              <a:t>Wind</a:t>
            </a:r>
          </a:p>
          <a:p>
            <a:pPr>
              <a:defRPr b="1">
                <a:solidFill>
                  <a:schemeClr val="accent6">
                    <a:satOff val="24555"/>
                    <a:lumOff val="22232"/>
                  </a:schemeClr>
                </a:solidFill>
              </a:defRPr>
            </a:pPr>
            <a:r>
              <a:rPr lang="en-US"/>
              <a:t>EV Batteries</a:t>
            </a:r>
          </a:p>
          <a:p>
            <a:pPr>
              <a:defRPr b="1">
                <a:solidFill>
                  <a:schemeClr val="accent6">
                    <a:satOff val="24555"/>
                    <a:lumOff val="22232"/>
                  </a:schemeClr>
                </a:solidFill>
              </a:defRPr>
            </a:pPr>
            <a:r>
              <a:rPr lang="en-US"/>
              <a:t>LED bulbs</a:t>
            </a:r>
          </a:p>
          <a:p>
            <a:pPr>
              <a:defRPr b="1">
                <a:solidFill>
                  <a:schemeClr val="accent6">
                    <a:satOff val="24555"/>
                    <a:lumOff val="22232"/>
                  </a:schemeClr>
                </a:solidFill>
              </a:defRPr>
            </a:pPr>
            <a:endParaRPr lang="en-US"/>
          </a:p>
          <a:p>
            <a:pPr>
              <a:defRPr b="1">
                <a:solidFill>
                  <a:schemeClr val="accent6">
                    <a:satOff val="24555"/>
                    <a:lumOff val="22232"/>
                  </a:schemeClr>
                </a:solidFill>
              </a:defRPr>
            </a:pPr>
            <a:r>
              <a:t>ID #5574 - Can be used in noncommercial online and TV broadcasts of your presentation, but not modified.</a:t>
            </a:r>
          </a:p>
          <a:p>
            <a:pPr>
              <a:defRPr sz="1400"/>
            </a:pPr>
            <a:endParaRPr/>
          </a:p>
          <a:p>
            <a:pPr>
              <a:defRPr sz="1400"/>
            </a:pPr>
            <a:endParaRPr/>
          </a:p>
          <a:p>
            <a:pPr>
              <a:defRPr sz="1400"/>
            </a:pPr>
            <a:endParaRPr/>
          </a:p>
          <a:p>
            <a:pPr>
              <a:defRPr sz="1200"/>
            </a:pPr>
            <a:r>
              <a:rPr b="1"/>
              <a:t>DESCRIPTION</a:t>
            </a:r>
            <a:r>
              <a:t>: A graph displaying the cost decreases of clean energy technology in the U.S. from 2008-2017 </a:t>
            </a:r>
          </a:p>
          <a:p>
            <a:pPr>
              <a:defRPr sz="1200"/>
            </a:pPr>
            <a:endParaRPr/>
          </a:p>
          <a:p>
            <a:pPr>
              <a:defRPr sz="1200"/>
            </a:pPr>
            <a:r>
              <a:rPr b="1"/>
              <a:t>ADDITIONAL</a:t>
            </a:r>
            <a:r>
              <a:t> </a:t>
            </a:r>
            <a:r>
              <a:rPr b="1"/>
              <a:t>TALKING</a:t>
            </a:r>
            <a:r>
              <a:t> </a:t>
            </a:r>
            <a:r>
              <a:rPr b="1"/>
              <a:t>POINTS</a:t>
            </a:r>
            <a:r>
              <a:t>: Between 2008 and 2016, utility-scale solar photovoltaic (PV) project installation costs dropped by 71 percent, while costs for community and rooftop solar decreased by 55 percent. The installation of these small-scale solar projects increased by more than 2,000 percent from 2008 to 2016. Wind capacity in the US reached 89 gigawatts in 2017, an increase of 64 gigawatts since 2008. The 2017 total wind capacity in the US could power upwards of 25 million households. After 2017, there are now more than 750,000 electric vehicles on US roads, with 195,000 being bought in 2017 alone. Lithium-ion battery costs have fallen by 79 percent since 2008, assisting significantly in the expansion of the EV market.*</a:t>
            </a:r>
          </a:p>
          <a:p>
            <a:pPr>
              <a:defRPr sz="1200"/>
            </a:pPr>
            <a:endParaRPr/>
          </a:p>
          <a:p>
            <a:pPr>
              <a:defRPr sz="1200"/>
            </a:pPr>
            <a:r>
              <a:rPr b="1"/>
              <a:t>REFERENCES</a:t>
            </a:r>
            <a:r>
              <a:t>: </a:t>
            </a:r>
          </a:p>
          <a:p>
            <a:pPr>
              <a:defRPr sz="1200"/>
            </a:pPr>
            <a:r>
              <a:t>* Natural Resources Defense Fund, "Revolution Now: The Future Is Here For Clean Energy Technology," (2018). https://www.nrdc.org/revolution-now</a:t>
            </a:r>
          </a:p>
        </p:txBody>
      </p:sp>
    </p:spTree>
    <p:extLst>
      <p:ext uri="{BB962C8B-B14F-4D97-AF65-F5344CB8AC3E}">
        <p14:creationId xmlns:p14="http://schemas.microsoft.com/office/powerpoint/2010/main" val="1818513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2281238" y="525463"/>
            <a:ext cx="4673600" cy="26289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pPr>
              <a:defRPr b="1"/>
            </a:pPr>
            <a:r>
              <a:rPr lang="en-US" dirty="0"/>
              <a:t>ID #1 - Can be used in noncommercial online and TV broadcasts of your presentation.</a:t>
            </a:r>
          </a:p>
          <a:p>
            <a:pPr>
              <a:defRPr sz="1400"/>
            </a:pPr>
            <a:endParaRPr lang="en-US" dirty="0"/>
          </a:p>
          <a:p>
            <a:pPr>
              <a:defRPr sz="1400"/>
            </a:pPr>
            <a:r>
              <a:rPr lang="en-US" dirty="0"/>
              <a:t>…</a:t>
            </a:r>
          </a:p>
          <a:p>
            <a:pPr>
              <a:defRPr sz="1400"/>
            </a:pPr>
            <a:endParaRPr lang="en-US" dirty="0"/>
          </a:p>
          <a:p>
            <a:pPr>
              <a:defRPr sz="1200"/>
            </a:pPr>
            <a:r>
              <a:rPr lang="en-US" b="1" dirty="0"/>
              <a:t>DESCRIPTION</a:t>
            </a:r>
            <a:r>
              <a:rPr lang="en-US" dirty="0"/>
              <a:t>: Blank slide</a:t>
            </a:r>
          </a:p>
          <a:p>
            <a:pPr>
              <a:defRPr sz="1200"/>
            </a:pPr>
            <a:endParaRPr lang="en-US" dirty="0"/>
          </a:p>
          <a:p>
            <a:pPr>
              <a:defRPr sz="1200"/>
            </a:pPr>
            <a:r>
              <a:rPr lang="en-US" b="1" dirty="0"/>
              <a:t>PRESENTER</a:t>
            </a:r>
            <a:r>
              <a:rPr lang="en-US" dirty="0"/>
              <a:t> </a:t>
            </a:r>
            <a:r>
              <a:rPr lang="en-US" b="1" dirty="0"/>
              <a:t>NOTE</a:t>
            </a:r>
            <a:r>
              <a:rPr lang="en-US" dirty="0"/>
              <a:t>: While this slide is almost entirely black, the small leaf in the bottom left corner can be used as an indicator that all your technology is properly connected without alerting the audience. </a:t>
            </a:r>
          </a:p>
          <a:p>
            <a:pPr>
              <a:defRPr b="1"/>
            </a:pPr>
            <a:endParaRPr dirty="0"/>
          </a:p>
        </p:txBody>
      </p:sp>
    </p:spTree>
    <p:extLst>
      <p:ext uri="{BB962C8B-B14F-4D97-AF65-F5344CB8AC3E}">
        <p14:creationId xmlns:p14="http://schemas.microsoft.com/office/powerpoint/2010/main" val="3983584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8" name="Shape 8268"/>
          <p:cNvSpPr>
            <a:spLocks noGrp="1" noRot="1" noChangeAspect="1"/>
          </p:cNvSpPr>
          <p:nvPr>
            <p:ph type="sldImg"/>
          </p:nvPr>
        </p:nvSpPr>
        <p:spPr>
          <a:xfrm>
            <a:off x="2281238" y="525463"/>
            <a:ext cx="4673600" cy="2628900"/>
          </a:xfrm>
          <a:prstGeom prst="rect">
            <a:avLst/>
          </a:prstGeom>
        </p:spPr>
        <p:txBody>
          <a:bodyPr/>
          <a:lstStyle/>
          <a:p>
            <a:endParaRPr/>
          </a:p>
        </p:txBody>
      </p:sp>
      <p:sp>
        <p:nvSpPr>
          <p:cNvPr id="8269" name="Shape 8269"/>
          <p:cNvSpPr>
            <a:spLocks noGrp="1"/>
          </p:cNvSpPr>
          <p:nvPr>
            <p:ph type="body" sz="quarter" idx="1"/>
          </p:nvPr>
        </p:nvSpPr>
        <p:spPr>
          <a:prstGeom prst="rect">
            <a:avLst/>
          </a:prstGeom>
        </p:spPr>
        <p:txBody>
          <a:bodyPr/>
          <a:lstStyle/>
          <a:p>
            <a:pPr>
              <a:defRPr sz="1400"/>
            </a:pPr>
            <a:endParaRPr lang="en-US" dirty="0"/>
          </a:p>
          <a:p>
            <a:pPr>
              <a:defRPr sz="1400"/>
            </a:pPr>
            <a:r>
              <a:rPr lang="en-US" dirty="0"/>
              <a:t>The second fastest growing job is wind turbine technician. This is the part of the economy where the millions of new jobs are coming from. This is where we can get sustainable economic growth for the future and put so many people to work.</a:t>
            </a:r>
          </a:p>
          <a:p>
            <a:pPr>
              <a:defRPr sz="1400"/>
            </a:pPr>
            <a:endParaRPr lang="en-US" dirty="0"/>
          </a:p>
          <a:p>
            <a:pPr>
              <a:defRPr sz="1200"/>
            </a:pPr>
            <a:r>
              <a:rPr lang="en-US" b="1" dirty="0"/>
              <a:t>DESCRIPTION</a:t>
            </a:r>
            <a:r>
              <a:rPr lang="en-US" dirty="0"/>
              <a:t>: Text about the future growth of US solar installers and wind turbine service technician jobs and photo of a wind technician walking on a turbine at the Colorado Highlands Wind Farm in Fleming, Colorado, United States, May 5, 2016</a:t>
            </a:r>
          </a:p>
          <a:p>
            <a:pPr>
              <a:defRPr sz="1200" b="1"/>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a:t>
            </a:r>
            <a:endParaRPr lang="en-US" b="1" dirty="0"/>
          </a:p>
          <a:p>
            <a:pPr>
              <a:defRPr sz="1200" b="1"/>
            </a:pPr>
            <a:r>
              <a:rPr lang="en-US" dirty="0"/>
              <a:t>The renewable energy sector puts millions to work – and opportunities are growing fast.[1*]</a:t>
            </a:r>
          </a:p>
          <a:p>
            <a:pPr marL="150418" indent="-150418">
              <a:buSzPct val="75000"/>
              <a:buChar char="•"/>
              <a:defRPr sz="1200"/>
            </a:pPr>
            <a:r>
              <a:rPr lang="en-US" dirty="0"/>
              <a:t>According to International Renewable Energy Agency (IRENA), the renewable energy industry employed 11 million people worldwide in 2018, adding 700,000 jobs from 2017.[2*]</a:t>
            </a:r>
          </a:p>
          <a:p>
            <a:pPr marL="150418" indent="-150418">
              <a:buSzPct val="75000"/>
              <a:buChar char="•"/>
              <a:defRPr sz="1200"/>
            </a:pPr>
            <a:r>
              <a:rPr lang="en-US" dirty="0"/>
              <a:t>As of 2018, solar remains the largest employer with 3.6 million jobs, followed by biofuels (3.1 million), hydropower (2.1 million), and wind (1.2 million).[2*]</a:t>
            </a:r>
          </a:p>
          <a:p>
            <a:pPr marL="150418" indent="-150418">
              <a:buSzPct val="75000"/>
              <a:buChar char="•"/>
              <a:defRPr sz="1200"/>
            </a:pPr>
            <a:r>
              <a:rPr lang="en-US" dirty="0"/>
              <a:t>China, Brazil, the US, India, and the EU have the most jobs in renewables. China alone accounted for nearly 40 percent of global renewable energy jobs in 2018.[2*]</a:t>
            </a:r>
          </a:p>
          <a:p>
            <a:pPr marL="150418" indent="-150418">
              <a:buSzPct val="75000"/>
              <a:buChar char="•"/>
              <a:defRPr sz="1200"/>
            </a:pPr>
            <a:r>
              <a:rPr lang="en-US" dirty="0"/>
              <a:t>The transition to renewables isn’t just helping cut climate-changing emissions – it’s also playing a critical role in supporting sustainable development, improving energy access, and promoting gender equity around the world.[2*]</a:t>
            </a:r>
          </a:p>
          <a:p>
            <a:pPr>
              <a:defRPr sz="1200" b="1"/>
            </a:pPr>
            <a:endParaRPr lang="en-US" dirty="0"/>
          </a:p>
          <a:p>
            <a:pPr>
              <a:defRPr sz="1200" b="1"/>
            </a:pPr>
            <a:r>
              <a:rPr lang="en-US" dirty="0"/>
              <a:t>Manufacturing and construction jobs in the US electricity generation industry are expected to keep growing in coming years, particularly for solar and wind projects.[3*]</a:t>
            </a:r>
          </a:p>
          <a:p>
            <a:pPr marL="150418" indent="-150418">
              <a:buSzPct val="75000"/>
              <a:buChar char="•"/>
              <a:defRPr sz="1200"/>
            </a:pPr>
            <a:r>
              <a:rPr lang="en-US" dirty="0"/>
              <a:t>In 2018, solar and wind were the top two employers in the electricity generation construction industry, providing about 177,000 and 37,000 jobs, respectively. Natural gas ranked third with around 10,000 jobs.[3*]</a:t>
            </a:r>
          </a:p>
          <a:p>
            <a:pPr marL="150418" indent="-150418">
              <a:buSzPct val="75000"/>
              <a:buChar char="•"/>
              <a:defRPr sz="1200"/>
            </a:pPr>
            <a:r>
              <a:rPr lang="en-US" dirty="0"/>
              <a:t>Between 2013 and 2018, solar employment grew six times faster than the US industry average. During this period, one in every 124 new jobs was a solar job.[4*]</a:t>
            </a:r>
          </a:p>
          <a:p>
            <a:pPr marL="150418" indent="-150418">
              <a:buSzPct val="75000"/>
              <a:buChar char="•"/>
              <a:defRPr sz="1200"/>
            </a:pPr>
            <a:r>
              <a:rPr lang="en-US" dirty="0"/>
              <a:t>According to Environmental Entrepreneurs (E2)’s Clean Jobs America report, in 2018, clean energy jobs outnumbered fossil fuel jobs in the US nearly three to one.[5*]</a:t>
            </a:r>
          </a:p>
          <a:p>
            <a:pPr marL="150418" indent="-150418">
              <a:buSzPct val="75000"/>
              <a:buChar char="•"/>
              <a:defRPr sz="1200"/>
            </a:pPr>
            <a:r>
              <a:rPr lang="en-US" dirty="0"/>
              <a:t>“Solar installer” is projected to be the fastest-growing job in the US through 2026, and “wind turbine service technician” is second, according to the US Bureau of Labor Statistics.[6*]</a:t>
            </a:r>
          </a:p>
          <a:p>
            <a:pPr>
              <a:defRPr sz="1200" b="1"/>
            </a:pPr>
            <a:endParaRPr lang="en-US" dirty="0"/>
          </a:p>
          <a:p>
            <a:pPr>
              <a:defRPr sz="1200" b="1"/>
            </a:pPr>
            <a:r>
              <a:rPr lang="en-US" dirty="0"/>
              <a:t>Energy efficiency is not only an essential tool for reducing emissions – it’s also an engine for job creation and greater productivity.[3*]</a:t>
            </a:r>
          </a:p>
          <a:p>
            <a:pPr marL="150418" indent="-150418">
              <a:buSzPct val="75000"/>
              <a:buChar char="•"/>
              <a:defRPr sz="1200"/>
            </a:pPr>
            <a:r>
              <a:rPr lang="en-US" dirty="0"/>
              <a:t>The International Energy Agency estimates about $240 billion was invested in energy efficiency across buildings, transport, and industry sectors in 2018.[7*]  </a:t>
            </a:r>
          </a:p>
          <a:p>
            <a:pPr marL="150418" indent="-150418">
              <a:buSzPct val="75000"/>
              <a:buChar char="•"/>
              <a:defRPr sz="1200"/>
            </a:pPr>
            <a:r>
              <a:rPr lang="en-US" dirty="0"/>
              <a:t>IRENA projects that in a business-as-usual scenario, energy efficiency would account for 16.2 million jobs in 2030 (almost a quarter of overall global energy sector jobs). However, IRENA also projects that with more ambitious climate action, efficiency could account for more 25 million jobs (nearly 30 percent of energy sector employment).[8*]</a:t>
            </a:r>
          </a:p>
          <a:p>
            <a:pPr marL="150418" indent="-150418">
              <a:buSzPct val="75000"/>
              <a:buChar char="•"/>
              <a:defRPr sz="1200"/>
            </a:pPr>
            <a:r>
              <a:rPr lang="en-US" dirty="0"/>
              <a:t>In 2018, the US energy efficiency industry put 2.3 million Americans to work. The sector is projected to grow 7.8 percent in 2019, creating thousands more jobs along the way.[3*]</a:t>
            </a:r>
          </a:p>
          <a:p>
            <a:pPr>
              <a:defRPr sz="1200" b="1"/>
            </a:pPr>
            <a:endParaRPr lang="en-US" dirty="0"/>
          </a:p>
          <a:p>
            <a:pPr>
              <a:defRPr sz="1200" b="1"/>
            </a:pPr>
            <a:r>
              <a:rPr lang="en-US" dirty="0"/>
              <a:t>REFERENCES</a:t>
            </a:r>
            <a:r>
              <a:rPr lang="en-US" b="0" dirty="0"/>
              <a:t>:</a:t>
            </a:r>
          </a:p>
          <a:p>
            <a:pPr>
              <a:defRPr sz="1200"/>
            </a:pPr>
            <a:r>
              <a:rPr lang="en-US" dirty="0"/>
              <a:t>[1*] Arcadia Power, “Renewable energy’s job market continues to grow – with no end in sight,” last accessed July 23, 2019. https://www.arcadiapower.com/energy-101/energy-efficiency/renewable-energy-s-job-market-continues-to-grow-with-no-end-in-sight/</a:t>
            </a:r>
          </a:p>
          <a:p>
            <a:pPr>
              <a:defRPr sz="1200"/>
            </a:pPr>
            <a:r>
              <a:rPr lang="en-US" dirty="0"/>
              <a:t>[2*] International Renewable Energy Agency, “Renewable Energy and Jobs Annual Review 2019,” (June 2019). https://www.irena.org/-/media/Files/IRENA/Agency/Publication/2019/Jun/IRENA_RE_Jobs_2019-report.pdf </a:t>
            </a:r>
          </a:p>
          <a:p>
            <a:pPr>
              <a:defRPr sz="1200"/>
            </a:pPr>
            <a:r>
              <a:rPr lang="en-US" dirty="0"/>
              <a:t> [3*] National Association of State Energy Officials, “The 2019 U.S. Energy &amp; Employment Report,” (2019). pg. 52 Table 18, pg. 66 Figure 42, pg. 69 Figure 45.https://static1.squarespace.com/static/5a98cf80ec4eb7c5cd928c61/t/5c7f3708fa0d6036d7120d8f/1551849054549/USEER+2019+US+Energy+Employment+Report.pdf</a:t>
            </a:r>
          </a:p>
          <a:p>
            <a:pPr>
              <a:defRPr sz="1200"/>
            </a:pPr>
            <a:r>
              <a:rPr lang="en-US" dirty="0"/>
              <a:t>[4*] The Solar Foundation, “2018 National Solar Jobs Census” (2019). https://www.thesolarfoundation.org/national/</a:t>
            </a:r>
          </a:p>
          <a:p>
            <a:pPr>
              <a:defRPr sz="1200"/>
            </a:pPr>
            <a:r>
              <a:rPr lang="en-US" dirty="0"/>
              <a:t>[5*] Environmental Entrepreneurs, Clean Jobs America 2019, March 13, 2019. https://www.e2.org/reports/clean-jobs-america-2019/</a:t>
            </a:r>
          </a:p>
          <a:p>
            <a:pPr>
              <a:defRPr sz="1200"/>
            </a:pPr>
            <a:r>
              <a:rPr lang="en-US" dirty="0"/>
              <a:t>[6*] US Bureau of Labor Statistics, “Fastest Growing Occupations,” last modified January 30, 2018. </a:t>
            </a:r>
          </a:p>
          <a:p>
            <a:pPr>
              <a:defRPr sz="1200"/>
            </a:pPr>
            <a:r>
              <a:rPr lang="en-US" dirty="0"/>
              <a:t>https://www.bls.gov/emp/tables/fastest-growing-occupations.htm</a:t>
            </a:r>
          </a:p>
          <a:p>
            <a:pPr>
              <a:defRPr sz="1200"/>
            </a:pPr>
            <a:r>
              <a:rPr lang="en-US" dirty="0"/>
              <a:t>[7*] International Energy Agency, World Energy Investment 2019 (2019). https://webstore.iea.org/download/direct/2738?fileName=WEI2019.pdf</a:t>
            </a:r>
          </a:p>
          <a:p>
            <a:pPr>
              <a:defRPr sz="1200"/>
            </a:pPr>
            <a:r>
              <a:rPr lang="en-US" dirty="0"/>
              <a:t>[8*] International Renewable Energy Agency, Global Energy Transformation: A roadmap to 2050 (2018). https://www.irena.org/-/media/Files/IRENA/Agency/Publication/2018/Apr/IRENA_Report_GET_2018.pdf</a:t>
            </a:r>
          </a:p>
          <a:p>
            <a:pPr>
              <a:defRPr sz="1200" b="1"/>
            </a:pPr>
            <a:endParaRPr lang="en-US" dirty="0"/>
          </a:p>
          <a:p>
            <a:pPr>
              <a:defRPr b="1"/>
            </a:pPr>
            <a:endParaRPr dirty="0"/>
          </a:p>
        </p:txBody>
      </p:sp>
    </p:spTree>
    <p:extLst>
      <p:ext uri="{BB962C8B-B14F-4D97-AF65-F5344CB8AC3E}">
        <p14:creationId xmlns:p14="http://schemas.microsoft.com/office/powerpoint/2010/main" val="690207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708025"/>
            <a:ext cx="6299200" cy="3543300"/>
          </a:xfrm>
        </p:spPr>
      </p:sp>
      <p:sp>
        <p:nvSpPr>
          <p:cNvPr id="3" name="Notes Placeholder 2"/>
          <p:cNvSpPr>
            <a:spLocks noGrp="1"/>
          </p:cNvSpPr>
          <p:nvPr>
            <p:ph type="body" idx="1"/>
          </p:nvPr>
        </p:nvSpPr>
        <p:spPr>
          <a:xfrm>
            <a:off x="492371" y="4489388"/>
            <a:ext cx="5756031" cy="4253103"/>
          </a:xfrm>
        </p:spPr>
        <p:txBody>
          <a:bodyPr/>
          <a:lstStyle/>
          <a:p>
            <a:r>
              <a:rPr lang="en-US" sz="1200" b="1" dirty="0"/>
              <a:t>This is the NJ “Footprint” of sources of world-heating Greenhouse gases, to show what to tackle first.</a:t>
            </a:r>
          </a:p>
          <a:p>
            <a:r>
              <a:rPr lang="en-US" sz="1200" b="1" dirty="0"/>
              <a:t>Sustainable Jersey states: “the primary goal [of “Gold Star in Energy” is reducing Green House Gases.  Responding to this overarching imperative will help achieve all the other [sustainability] goals.”</a:t>
            </a:r>
          </a:p>
          <a:p>
            <a:endParaRPr lang="en-US" sz="1200" b="1" dirty="0"/>
          </a:p>
          <a:p>
            <a:r>
              <a:rPr lang="en-US" sz="1200" b="1" dirty="0"/>
              <a:t>20% of the GHG is from electricity generation; nearly 50%  is from transportation.</a:t>
            </a:r>
          </a:p>
          <a:p>
            <a:r>
              <a:rPr lang="en-US" sz="1200" b="1" dirty="0"/>
              <a:t>Switching electricity to 100% wind/solar, then switching all vehicles to batteries charged by renewable electricity will ELIMINATE almost 70% of our GHG.</a:t>
            </a:r>
          </a:p>
          <a:p>
            <a:r>
              <a:rPr lang="en-US" sz="1200" b="1" dirty="0"/>
              <a:t>VERY IMPORTANT: -8% carbon sequestration by marshes, mudflats, trees, landscaping</a:t>
            </a:r>
          </a:p>
        </p:txBody>
      </p:sp>
    </p:spTree>
    <p:extLst>
      <p:ext uri="{BB962C8B-B14F-4D97-AF65-F5344CB8AC3E}">
        <p14:creationId xmlns:p14="http://schemas.microsoft.com/office/powerpoint/2010/main" val="2482885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TONIGHT’s visioning focuses on these 5 strategies, found in the NJ 2019 Energy Master Plan.</a:t>
            </a:r>
          </a:p>
          <a:p>
            <a:r>
              <a:rPr lang="en-US" dirty="0"/>
              <a:t>We need YOUR visioning of what do you expect in an energy plan to enhance YOUR quality of life??</a:t>
            </a:r>
          </a:p>
          <a:p>
            <a:r>
              <a:rPr lang="en-US" dirty="0"/>
              <a:t>Following are examples of the 5  (These are also printed in front, above the white poster boards)</a:t>
            </a:r>
          </a:p>
          <a:p>
            <a:endParaRPr lang="en-US" dirty="0"/>
          </a:p>
        </p:txBody>
      </p:sp>
    </p:spTree>
    <p:extLst>
      <p:ext uri="{BB962C8B-B14F-4D97-AF65-F5344CB8AC3E}">
        <p14:creationId xmlns:p14="http://schemas.microsoft.com/office/powerpoint/2010/main" val="2283280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err="1"/>
              <a:t>Finallly</a:t>
            </a:r>
            <a:r>
              <a:rPr lang="en-US" dirty="0"/>
              <a:t>, we encourage NJ to MODERNIZE the electrical grid, and to create job training, like here in Brookdale, for future jobs in  wind and solar, and energy efficiency opportunities.</a:t>
            </a:r>
          </a:p>
        </p:txBody>
      </p:sp>
    </p:spTree>
    <p:extLst>
      <p:ext uri="{BB962C8B-B14F-4D97-AF65-F5344CB8AC3E}">
        <p14:creationId xmlns:p14="http://schemas.microsoft.com/office/powerpoint/2010/main" val="796883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Start with personal story [show grandkids photo]- I now have 2 grandsons- and want a better life for them.  During a 9/15/2020 talk, Joseph </a:t>
            </a:r>
            <a:r>
              <a:rPr lang="en-US" sz="1200" dirty="0" err="1"/>
              <a:t>Fiordliso</a:t>
            </a:r>
            <a:r>
              <a:rPr lang="en-US" sz="1200" dirty="0"/>
              <a:t>, longtime President of the NJ Board of Public Utilities stressed that it is NOW OBVIOUS that our descendants’ lives will be affected by climate change- it will be a different, less friendly life for them. </a:t>
            </a:r>
          </a:p>
          <a:p>
            <a:r>
              <a:rPr lang="en-US" sz="1200" b="1" dirty="0"/>
              <a:t>ASSUMPTIONS on ACCEPTANCE RATES</a:t>
            </a:r>
            <a:r>
              <a:rPr lang="en-US" sz="1200" dirty="0"/>
              <a:t>:</a:t>
            </a:r>
          </a:p>
          <a:p>
            <a:r>
              <a:rPr lang="en-US" sz="1200" dirty="0"/>
              <a:t>Residential (100%) &amp; Business (10%) Community Choice Electric</a:t>
            </a:r>
          </a:p>
          <a:p>
            <a:r>
              <a:rPr lang="en-US" sz="1200" dirty="0"/>
              <a:t>Passenger Vehicles 25% are electric</a:t>
            </a:r>
          </a:p>
          <a:p>
            <a:r>
              <a:rPr lang="en-US" sz="1200" dirty="0"/>
              <a:t>Business Electric RPS + 10% for all not otherwise counted</a:t>
            </a:r>
          </a:p>
          <a:p>
            <a:r>
              <a:rPr lang="en-US" sz="1200" dirty="0"/>
              <a:t>Electrify heating 25%</a:t>
            </a:r>
          </a:p>
          <a:p>
            <a:r>
              <a:rPr lang="en-US" sz="1200" dirty="0"/>
              <a:t>savings in Energy Efficiency (10%) – consistent with projection from Middletown actual experience</a:t>
            </a:r>
          </a:p>
          <a:p>
            <a:r>
              <a:rPr lang="en-US" sz="1200" dirty="0"/>
              <a:t>Solar: (10% solar penetration) Residential, Business, park &amp; worship</a:t>
            </a:r>
          </a:p>
          <a:p>
            <a:r>
              <a:rPr lang="en-US" sz="1200" dirty="0"/>
              <a:t>Delivery trucks ALREADY moving to EV Trucks</a:t>
            </a:r>
          </a:p>
          <a:p>
            <a:r>
              <a:rPr lang="en-US" sz="1200" dirty="0"/>
              <a:t>Municipal/private/schools: 25% area utilized for solar</a:t>
            </a:r>
          </a:p>
          <a:p>
            <a:r>
              <a:rPr lang="en-US" sz="1200" dirty="0"/>
              <a:t>Municipal operations: 25% conversations of vehicles to EV &amp; buildings to electric heat</a:t>
            </a:r>
          </a:p>
        </p:txBody>
      </p:sp>
    </p:spTree>
    <p:extLst>
      <p:ext uri="{BB962C8B-B14F-4D97-AF65-F5344CB8AC3E}">
        <p14:creationId xmlns:p14="http://schemas.microsoft.com/office/powerpoint/2010/main" val="3506599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You can switch to 100% clean electricity, AND save money, instead of defaulting to 20% clean electric from JCP&amp;L.</a:t>
            </a:r>
          </a:p>
          <a:p>
            <a:r>
              <a:rPr lang="en-US" dirty="0"/>
              <a:t>Best investment: If you can SOON, pay cash to install rooftop solar.</a:t>
            </a:r>
          </a:p>
          <a:p>
            <a:r>
              <a:rPr lang="en-US" dirty="0"/>
              <a:t>OR (same GHG reduction): </a:t>
            </a:r>
            <a:r>
              <a:rPr lang="en-US" dirty="0" err="1"/>
              <a:t>swtich</a:t>
            </a:r>
            <a:r>
              <a:rPr lang="en-US" dirty="0"/>
              <a:t> to 100% clean supplier (spend 10 minutes, selecting vendor at URL)</a:t>
            </a:r>
          </a:p>
          <a:p>
            <a:pPr marL="0" marR="0" lvl="0" indent="0" defTabSz="457200" eaLnBrk="1" fontAlgn="auto" latinLnBrk="0" hangingPunct="1">
              <a:lnSpc>
                <a:spcPct val="100000"/>
              </a:lnSpc>
              <a:spcBef>
                <a:spcPts val="0"/>
              </a:spcBef>
              <a:spcAft>
                <a:spcPts val="0"/>
              </a:spcAft>
              <a:buClrTx/>
              <a:buSzTx/>
              <a:buFontTx/>
              <a:buNone/>
              <a:tabLst/>
              <a:defRPr/>
            </a:pPr>
            <a:r>
              <a:rPr lang="en-US" dirty="0"/>
              <a:t>OR – wait a couple of years for investors to build large array “Community Solar” fields – which should prove to be a GREAT investment for you</a:t>
            </a:r>
          </a:p>
          <a:p>
            <a:pPr marL="0" marR="0" lvl="0" indent="0" defTabSz="457200" eaLnBrk="1" fontAlgn="auto" latinLnBrk="0" hangingPunct="1">
              <a:lnSpc>
                <a:spcPct val="100000"/>
              </a:lnSpc>
              <a:spcBef>
                <a:spcPts val="0"/>
              </a:spcBef>
              <a:spcAft>
                <a:spcPts val="0"/>
              </a:spcAft>
              <a:buClrTx/>
              <a:buSzTx/>
              <a:buFontTx/>
              <a:buNone/>
              <a:tabLst/>
              <a:defRPr/>
            </a:pPr>
            <a:r>
              <a:rPr lang="en-US" dirty="0"/>
              <a:t>CLICK</a:t>
            </a:r>
          </a:p>
        </p:txBody>
      </p:sp>
    </p:spTree>
    <p:extLst>
      <p:ext uri="{BB962C8B-B14F-4D97-AF65-F5344CB8AC3E}">
        <p14:creationId xmlns:p14="http://schemas.microsoft.com/office/powerpoint/2010/main" val="3697892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NJ has dropped a little, but remains #6 in the nation in rooftop solar.</a:t>
            </a:r>
          </a:p>
          <a:p>
            <a:r>
              <a:rPr lang="en-US" sz="1200" b="1" i="1" dirty="0"/>
              <a:t>NOTE: NJ is #7, as of Jan, 2021, in overall solar deployment.</a:t>
            </a:r>
            <a:br>
              <a:rPr lang="en-US" sz="1200" b="1" i="1" dirty="0"/>
            </a:br>
            <a:r>
              <a:rPr lang="en-US" sz="1200" b="1" i="1" dirty="0"/>
              <a:t>  Source: https://www.chooseenergy.com/data-center/solar-energy-production-by-state/</a:t>
            </a:r>
          </a:p>
        </p:txBody>
      </p:sp>
    </p:spTree>
    <p:extLst>
      <p:ext uri="{BB962C8B-B14F-4D97-AF65-F5344CB8AC3E}">
        <p14:creationId xmlns:p14="http://schemas.microsoft.com/office/powerpoint/2010/main" val="365227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3" name="Shape 6073"/>
          <p:cNvSpPr>
            <a:spLocks noGrp="1" noRot="1" noChangeAspect="1"/>
          </p:cNvSpPr>
          <p:nvPr>
            <p:ph type="sldImg"/>
          </p:nvPr>
        </p:nvSpPr>
        <p:spPr>
          <a:xfrm>
            <a:off x="2281238" y="525463"/>
            <a:ext cx="4673600" cy="2628900"/>
          </a:xfrm>
          <a:prstGeom prst="rect">
            <a:avLst/>
          </a:prstGeom>
        </p:spPr>
        <p:txBody>
          <a:bodyPr/>
          <a:lstStyle/>
          <a:p>
            <a:endParaRPr/>
          </a:p>
        </p:txBody>
      </p:sp>
      <p:sp>
        <p:nvSpPr>
          <p:cNvPr id="6074" name="Shape 6074"/>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rPr lang="en-US" dirty="0"/>
              <a:t>NJ Spotlight, 6/15/2021 “File Photo”</a:t>
            </a:r>
            <a:endParaRPr dirty="0"/>
          </a:p>
        </p:txBody>
      </p:sp>
    </p:spTree>
    <p:extLst>
      <p:ext uri="{BB962C8B-B14F-4D97-AF65-F5344CB8AC3E}">
        <p14:creationId xmlns:p14="http://schemas.microsoft.com/office/powerpoint/2010/main" val="249503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381000" y="685800"/>
            <a:ext cx="6096000" cy="342900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a:defRPr b="1"/>
            </a:pPr>
            <a:r>
              <a:rPr lang="en-US" dirty="0"/>
              <a:t>ID #3622.D - May be live-streamed, broadcast, and presented in-person, but may not be recorded or modified.</a:t>
            </a:r>
          </a:p>
          <a:p>
            <a:pPr>
              <a:defRPr sz="1400"/>
            </a:pPr>
            <a:endParaRPr lang="en-US" dirty="0"/>
          </a:p>
          <a:p>
            <a:pPr>
              <a:defRPr sz="1400"/>
            </a:pPr>
            <a:r>
              <a:rPr lang="en-US" dirty="0"/>
              <a:t>It comes from lots of different sources. It comes from landfills, from transportation, burning forest and crop land, animal agriculture; the permafrost is thawing and that's playing a role now.</a:t>
            </a:r>
          </a:p>
          <a:p>
            <a:pPr>
              <a:defRPr sz="1400"/>
            </a:pPr>
            <a:endParaRPr lang="en-US" dirty="0"/>
          </a:p>
          <a:p>
            <a:pPr>
              <a:defRPr sz="1200"/>
            </a:pPr>
            <a:r>
              <a:rPr lang="en-US" b="1" dirty="0"/>
              <a:t>DESCRIPTION</a:t>
            </a:r>
            <a:r>
              <a:rPr lang="en-US" dirty="0"/>
              <a:t>: Graphic representation of major sources of greenhouse gas emissions</a:t>
            </a:r>
          </a:p>
          <a:p>
            <a:pPr>
              <a:defRPr sz="1200"/>
            </a:pPr>
            <a:endParaRPr lang="en-US" dirty="0"/>
          </a:p>
          <a:p>
            <a:pPr>
              <a:defRPr sz="1200" b="1"/>
            </a:pPr>
            <a:r>
              <a:rPr lang="en-US" dirty="0"/>
              <a:t>ADDITIONAL TALKING POINTS: The sun releases energy as radiation, which travels out as a ray or in a straight line in all directions.[1*]</a:t>
            </a:r>
          </a:p>
          <a:p>
            <a:pPr marL="148166" indent="-148166">
              <a:buSzPct val="75000"/>
              <a:buChar char="•"/>
              <a:defRPr sz="1200"/>
            </a:pPr>
            <a:r>
              <a:rPr lang="en-US" dirty="0"/>
              <a:t>The energy released is known as “the solar spectrum.”[1*]</a:t>
            </a:r>
          </a:p>
          <a:p>
            <a:pPr marL="148166" indent="-148166">
              <a:buSzPct val="75000"/>
              <a:buChar char="•"/>
              <a:defRPr sz="1200"/>
            </a:pPr>
            <a:r>
              <a:rPr lang="en-US" dirty="0"/>
              <a:t>This energy is comprised largely of three regions of the electromagnetic spectrum:</a:t>
            </a:r>
          </a:p>
          <a:p>
            <a:pPr marL="846666" lvl="1" indent="-211666">
              <a:buSzPct val="100000"/>
              <a:buAutoNum type="arabicPeriod"/>
              <a:defRPr sz="1200"/>
            </a:pPr>
            <a:r>
              <a:rPr lang="en-US" dirty="0"/>
              <a:t>Ultraviolet energy (high frequency energy that is responsible for sunburns)</a:t>
            </a:r>
          </a:p>
          <a:p>
            <a:pPr marL="846666" lvl="1" indent="-211666">
              <a:buSzPct val="100000"/>
              <a:buAutoNum type="arabicPeriod"/>
              <a:defRPr sz="1200"/>
            </a:pPr>
            <a:r>
              <a:rPr lang="en-US" dirty="0"/>
              <a:t>Visible energy (light)</a:t>
            </a:r>
          </a:p>
          <a:p>
            <a:pPr marL="846666" lvl="1" indent="-211666">
              <a:buSzPct val="100000"/>
              <a:buAutoNum type="arabicPeriod"/>
              <a:defRPr sz="1200"/>
            </a:pPr>
            <a:r>
              <a:rPr lang="en-US" dirty="0"/>
              <a:t>Infrared energy (heat).[1*]</a:t>
            </a:r>
          </a:p>
          <a:p>
            <a:pPr>
              <a:defRPr sz="1200"/>
            </a:pPr>
            <a:endParaRPr lang="en-US" dirty="0"/>
          </a:p>
          <a:p>
            <a:pPr>
              <a:defRPr sz="1200" b="1"/>
            </a:pPr>
            <a:r>
              <a:rPr lang="en-US" dirty="0"/>
              <a:t>Nearly half of the solar energy that reaches the top of the Earth’s atmosphere is absorbed by the planet’s surface.[2*]</a:t>
            </a:r>
          </a:p>
          <a:p>
            <a:pPr marL="148166" indent="-148166">
              <a:buSzPct val="75000"/>
              <a:buChar char="•"/>
              <a:defRPr sz="1200"/>
            </a:pPr>
            <a:r>
              <a:rPr lang="en-US" dirty="0"/>
              <a:t>The average solar radiation striking the top of the atmosphere is 340 watts per square meter.[2*]</a:t>
            </a:r>
          </a:p>
          <a:p>
            <a:pPr marL="148166" indent="-148166">
              <a:buSzPct val="75000"/>
              <a:buChar char="•"/>
              <a:defRPr sz="1200"/>
            </a:pPr>
            <a:r>
              <a:rPr lang="en-US" dirty="0"/>
              <a:t>About 29 percent is reflected back into space.[2*]</a:t>
            </a:r>
          </a:p>
          <a:p>
            <a:pPr marL="148166" indent="-148166">
              <a:buSzPct val="75000"/>
              <a:buChar char="•"/>
              <a:defRPr sz="1200"/>
            </a:pPr>
            <a:r>
              <a:rPr lang="en-US" dirty="0"/>
              <a:t>About 23 percent is absorbed by the atmosphere.[2*]</a:t>
            </a:r>
          </a:p>
          <a:p>
            <a:pPr marL="148166" indent="-148166">
              <a:buSzPct val="75000"/>
              <a:buChar char="•"/>
              <a:defRPr sz="1200"/>
            </a:pPr>
            <a:r>
              <a:rPr lang="en-US" dirty="0"/>
              <a:t>About 48 percent is absorbed by the Earth’s surface.[2*]</a:t>
            </a:r>
          </a:p>
          <a:p>
            <a:pPr>
              <a:defRPr sz="1200"/>
            </a:pPr>
            <a:endParaRPr lang="en-US" dirty="0"/>
          </a:p>
          <a:p>
            <a:pPr>
              <a:defRPr sz="1200" b="1"/>
            </a:pPr>
            <a:r>
              <a:rPr lang="en-US" dirty="0"/>
              <a:t>The Earth’s surface releases more heat than it receives from the sun.[2*]</a:t>
            </a:r>
          </a:p>
          <a:p>
            <a:pPr marL="148166" indent="-148166">
              <a:buSzPct val="75000"/>
              <a:buChar char="•"/>
              <a:defRPr sz="1200"/>
            </a:pPr>
            <a:r>
              <a:rPr lang="en-US" dirty="0"/>
              <a:t>The planet’s surface releases heat equivalent to 117 percent of the incoming solar radiation (about 398 watts per square meter).[2*] </a:t>
            </a:r>
          </a:p>
          <a:p>
            <a:pPr>
              <a:defRPr sz="1200"/>
            </a:pPr>
            <a:endParaRPr lang="en-US" dirty="0"/>
          </a:p>
          <a:p>
            <a:pPr>
              <a:defRPr sz="1200" b="1"/>
            </a:pPr>
            <a:r>
              <a:rPr lang="en-US" dirty="0"/>
              <a:t>Greenhouse gases play an instrumental role in amplifying solar energy and retaining heat.[2*]</a:t>
            </a:r>
          </a:p>
          <a:p>
            <a:pPr marL="148166" indent="-148166">
              <a:buSzPct val="75000"/>
              <a:buChar char="•"/>
              <a:defRPr sz="1200"/>
            </a:pPr>
            <a:r>
              <a:rPr lang="en-US" dirty="0"/>
              <a:t>Greenhouse gases like CO</a:t>
            </a:r>
            <a:r>
              <a:rPr lang="en-US" baseline="-5999" dirty="0"/>
              <a:t>2</a:t>
            </a:r>
            <a:r>
              <a:rPr lang="en-US" dirty="0"/>
              <a:t>, methane, nitrous oxide, and water vapor are opaque to many wavelengths of outgoing thermal infrared energy.[2*]</a:t>
            </a:r>
          </a:p>
          <a:p>
            <a:pPr marL="148166" indent="-148166">
              <a:buSzPct val="75000"/>
              <a:buChar char="•"/>
              <a:defRPr sz="1200"/>
            </a:pPr>
            <a:r>
              <a:rPr lang="en-US" dirty="0"/>
              <a:t>Each blocks a particular wavelength of energy, absorbs it, and radiates about half back to earth and the other half towards space.[2*]</a:t>
            </a:r>
          </a:p>
          <a:p>
            <a:pPr marL="148166" indent="-148166">
              <a:buSzPct val="75000"/>
              <a:buChar char="•"/>
              <a:defRPr sz="1200"/>
            </a:pPr>
            <a:r>
              <a:rPr lang="en-US" dirty="0"/>
              <a:t>Some of the heat radiated downwards is absorbed again by the Earth and ultimately radiated back into the atmosphere.[2*]</a:t>
            </a:r>
          </a:p>
          <a:p>
            <a:pPr marL="148166" indent="-148166">
              <a:buSzPct val="75000"/>
              <a:buChar char="•"/>
              <a:defRPr sz="1200"/>
            </a:pPr>
            <a:r>
              <a:rPr lang="en-US" dirty="0"/>
              <a:t>This is how the Earth radiates more energy as heat than it receives as solar radiation.[2*] </a:t>
            </a:r>
          </a:p>
          <a:p>
            <a:pPr>
              <a:defRPr sz="1200"/>
            </a:pPr>
            <a:endParaRPr lang="en-US" dirty="0"/>
          </a:p>
          <a:p>
            <a:pPr>
              <a:defRPr sz="1200" b="1"/>
            </a:pPr>
            <a:r>
              <a:rPr lang="en-US" dirty="0"/>
              <a:t>This process of trapping and radiating heat keeps the Earth’s temperature stable.[3*]</a:t>
            </a:r>
          </a:p>
          <a:p>
            <a:pPr marL="148166" indent="-148166">
              <a:buSzPct val="75000"/>
              <a:buChar char="•"/>
              <a:defRPr sz="1200"/>
            </a:pPr>
            <a:r>
              <a:rPr lang="en-US" dirty="0"/>
              <a:t>The process raises the surface temperature to about 15 degrees Celsius (59 degrees Fahrenheit) on average.[3*]</a:t>
            </a:r>
          </a:p>
          <a:p>
            <a:pPr marL="148166" indent="-148166">
              <a:buSzPct val="75000"/>
              <a:buChar char="•"/>
              <a:defRPr sz="1200"/>
            </a:pPr>
            <a:r>
              <a:rPr lang="en-US" dirty="0"/>
              <a:t>This is more than 30 degrees Celsius warmer than surface temperatures would be if the Earth didn’t have an atmosphere.[3*] </a:t>
            </a:r>
          </a:p>
          <a:p>
            <a:pPr>
              <a:defRPr sz="1200"/>
            </a:pPr>
            <a:endParaRPr lang="en-US" dirty="0"/>
          </a:p>
          <a:p>
            <a:pPr>
              <a:defRPr sz="1200" b="1"/>
            </a:pPr>
            <a:r>
              <a:rPr lang="en-US" dirty="0"/>
              <a:t>In an ideal scenario, where the Earth’s energy system is unaltered and working as expected, the energy that escapes as heat is roughly equal to what comes in as solar radiation.[2*]</a:t>
            </a:r>
          </a:p>
          <a:p>
            <a:pPr marL="148166" indent="-148166">
              <a:buSzPct val="75000"/>
              <a:buChar char="•"/>
              <a:defRPr sz="1200"/>
            </a:pPr>
            <a:r>
              <a:rPr lang="en-US" dirty="0"/>
              <a:t>Ideally, this would mean approximately 340 watts of energy per square meter leaving our atmosphere.[2*] </a:t>
            </a:r>
          </a:p>
          <a:p>
            <a:pPr>
              <a:defRPr sz="1200"/>
            </a:pPr>
            <a:endParaRPr lang="en-US" dirty="0"/>
          </a:p>
          <a:p>
            <a:pPr>
              <a:defRPr sz="1200" b="1"/>
            </a:pPr>
            <a:r>
              <a:rPr lang="en-US" dirty="0"/>
              <a:t>Burning fossil fuels means greater concentrations of greenhouse gases have disrupted this process and put the Earth’s energy equilibrium out of balance.[4*]</a:t>
            </a:r>
          </a:p>
          <a:p>
            <a:pPr>
              <a:defRPr sz="1200" b="1"/>
            </a:pPr>
            <a:r>
              <a:rPr lang="en-US" dirty="0"/>
              <a:t>Today, less average energy leaves the atmosphere than comes in.[4*]</a:t>
            </a:r>
          </a:p>
          <a:p>
            <a:pPr marL="148166" indent="-148166">
              <a:buSzPct val="75000"/>
              <a:buChar char="•"/>
              <a:defRPr sz="1200"/>
            </a:pPr>
            <a:r>
              <a:rPr lang="en-US" dirty="0"/>
              <a:t>Today, higher concentrations of greenhouse gases trap about extra 3 watts of incoming solar energy per square meter of the Earth’s surface.[4*]</a:t>
            </a:r>
          </a:p>
          <a:p>
            <a:pPr marL="148166" indent="-148166">
              <a:buSzPct val="75000"/>
              <a:buChar char="•"/>
              <a:defRPr sz="1200"/>
            </a:pPr>
            <a:r>
              <a:rPr lang="en-US" dirty="0"/>
              <a:t>While the amount of extra heat energy seems small on paper, it has a large effect over the entire planet.[4*]</a:t>
            </a:r>
          </a:p>
          <a:p>
            <a:pPr marL="148166" indent="-148166">
              <a:buSzPct val="75000"/>
              <a:buChar char="•"/>
              <a:defRPr sz="1200"/>
            </a:pPr>
            <a:r>
              <a:rPr lang="en-US" dirty="0"/>
              <a:t>The result is global warming.[4*]</a:t>
            </a:r>
          </a:p>
          <a:p>
            <a:pPr marL="148166" indent="-148166">
              <a:buSzPct val="75000"/>
              <a:buChar char="•"/>
              <a:defRPr sz="1200"/>
            </a:pPr>
            <a:r>
              <a:rPr lang="en-US" dirty="0"/>
              <a:t>By the end of 2018, the warming influence of greenhouse gases had risen 43 percent above the 1990 baseline.[4*]</a:t>
            </a:r>
          </a:p>
          <a:p>
            <a:pPr>
              <a:defRPr sz="1200"/>
            </a:pPr>
            <a:endParaRPr lang="en-US" dirty="0"/>
          </a:p>
          <a:p>
            <a:pPr>
              <a:defRPr sz="1200"/>
            </a:pPr>
            <a:r>
              <a:rPr lang="en-US" b="1" dirty="0"/>
              <a:t>REFERENCES</a:t>
            </a:r>
            <a:r>
              <a:rPr lang="en-US" dirty="0"/>
              <a:t>:</a:t>
            </a:r>
          </a:p>
          <a:p>
            <a:pPr>
              <a:defRPr sz="1200"/>
            </a:pPr>
            <a:r>
              <a:rPr lang="en-US" dirty="0"/>
              <a:t>[1*] Ed. Rob Garner, "Solar Irradiance," National Aeronautics and Space Administration, last updated November 27, 2017. https://www.nasa.gov/mission_pages/sdo/science/solar-irradiance.html</a:t>
            </a:r>
          </a:p>
          <a:p>
            <a:pPr>
              <a:defRPr sz="1200"/>
            </a:pPr>
            <a:r>
              <a:rPr lang="en-US" dirty="0"/>
              <a:t>[2*] Thomas F. Stocker et al., “Climate Change 2013: The Physical Science Basis,” Contribution of Working Group I to the Fifth Assessment Report of the Intergovernmental Panel on Climate Change, Cambridge University Press, Chapter 2 (September 30, 2013): 165-185. https://www.ipcc.ch/site/assets/uploads/2017/09/WG1AR5_Chapter02_FINAL.pdf</a:t>
            </a:r>
          </a:p>
          <a:p>
            <a:pPr>
              <a:defRPr sz="1200"/>
            </a:pPr>
            <a:r>
              <a:rPr lang="en-US" dirty="0"/>
              <a:t>[3*] NASA Earth Observatory, “The Atmosphere’s Energy Budget,” January 14, 2009. https://earthobservatory.nasa.gov/Features/EnergyBalance/page6.php</a:t>
            </a:r>
          </a:p>
          <a:p>
            <a:pPr>
              <a:defRPr sz="1200"/>
            </a:pPr>
            <a:r>
              <a:rPr lang="en-US" dirty="0"/>
              <a:t>[4*] LuAnn </a:t>
            </a:r>
            <a:r>
              <a:rPr lang="en-US" dirty="0" err="1"/>
              <a:t>Dahlman</a:t>
            </a:r>
            <a:r>
              <a:rPr lang="en-US" dirty="0"/>
              <a:t>, “Climate Change: Annual Greenhouse Gas Index,” National Oceanic and Atmospheric Administration, September 26, 2019. https://www.climate.gov/news-features/understanding-climate/climate-change-annual-greenhouse-gas-index</a:t>
            </a:r>
            <a:endParaRPr lang="en-US" b="1" dirty="0"/>
          </a:p>
          <a:p>
            <a:pPr>
              <a:defRPr sz="1200"/>
            </a:pPr>
            <a:endParaRPr b="1" dirty="0"/>
          </a:p>
        </p:txBody>
      </p:sp>
    </p:spTree>
    <p:extLst>
      <p:ext uri="{BB962C8B-B14F-4D97-AF65-F5344CB8AC3E}">
        <p14:creationId xmlns:p14="http://schemas.microsoft.com/office/powerpoint/2010/main" val="2026360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3" name="Shape 6073"/>
          <p:cNvSpPr>
            <a:spLocks noGrp="1" noRot="1" noChangeAspect="1"/>
          </p:cNvSpPr>
          <p:nvPr>
            <p:ph type="sldImg"/>
          </p:nvPr>
        </p:nvSpPr>
        <p:spPr>
          <a:xfrm>
            <a:off x="2281238" y="525463"/>
            <a:ext cx="4673600" cy="2628900"/>
          </a:xfrm>
          <a:prstGeom prst="rect">
            <a:avLst/>
          </a:prstGeom>
        </p:spPr>
        <p:txBody>
          <a:bodyPr/>
          <a:lstStyle/>
          <a:p>
            <a:endParaRPr/>
          </a:p>
        </p:txBody>
      </p:sp>
      <p:sp>
        <p:nvSpPr>
          <p:cNvPr id="6074" name="Shape 6074"/>
          <p:cNvSpPr>
            <a:spLocks noGrp="1"/>
          </p:cNvSpPr>
          <p:nvPr>
            <p:ph type="body" sz="quarter" idx="1"/>
          </p:nvPr>
        </p:nvSpPr>
        <p:spPr>
          <a:prstGeom prst="rect">
            <a:avLst/>
          </a:prstGeom>
        </p:spPr>
        <p:txBody>
          <a:bodyPr/>
          <a:lstStyle/>
          <a:p>
            <a:pPr>
              <a:defRPr b="1">
                <a:solidFill>
                  <a:schemeClr val="accent6">
                    <a:satOff val="24555"/>
                    <a:lumOff val="22232"/>
                  </a:schemeClr>
                </a:solidFill>
              </a:defRPr>
            </a:pPr>
            <a:r>
              <a:rPr lang="en-US" sz="1200" dirty="0"/>
              <a:t>Beginning in 2020, California requires all new construction to  integrate solar and higher efficiency.  This adds $9,500 to the cost of a new home, but will save $19,000 on electricity over 30 years</a:t>
            </a:r>
          </a:p>
          <a:p>
            <a:pPr>
              <a:defRPr b="1">
                <a:solidFill>
                  <a:schemeClr val="accent6">
                    <a:satOff val="24555"/>
                    <a:lumOff val="22232"/>
                  </a:schemeClr>
                </a:solidFill>
              </a:defRPr>
            </a:pPr>
            <a:endParaRPr lang="en-US" sz="1200" dirty="0"/>
          </a:p>
          <a:p>
            <a:pPr>
              <a:defRPr b="1">
                <a:solidFill>
                  <a:schemeClr val="accent6">
                    <a:satOff val="24555"/>
                    <a:lumOff val="22232"/>
                  </a:schemeClr>
                </a:solidFill>
              </a:defRPr>
            </a:pPr>
            <a:endParaRPr sz="1200" dirty="0"/>
          </a:p>
          <a:p>
            <a:pPr>
              <a:defRPr sz="1200"/>
            </a:pPr>
            <a:r>
              <a:rPr sz="1200" b="1" dirty="0"/>
              <a:t>REFERENCES</a:t>
            </a:r>
            <a:r>
              <a:rPr sz="1200" dirty="0"/>
              <a:t>:</a:t>
            </a:r>
          </a:p>
          <a:p>
            <a:pPr>
              <a:defRPr sz="1200"/>
            </a:pPr>
            <a:r>
              <a:rPr dirty="0"/>
              <a:t>* James Rainey, "California becomes first state to require solar panels on new homes," NBC News, May 9, 2018. </a:t>
            </a:r>
            <a:r>
              <a:rPr u="sng" dirty="0">
                <a:hlinkClick r:id="rId3"/>
              </a:rPr>
              <a:t>https://www.nbcnews.com/news/us-news/california-becomes-first-state-require-solar-panels-new-homes-n872531</a:t>
            </a:r>
          </a:p>
          <a:p>
            <a:pPr>
              <a:defRPr sz="1200"/>
            </a:pPr>
            <a:r>
              <a:rPr dirty="0"/>
              <a:t>** Mia </a:t>
            </a:r>
            <a:r>
              <a:rPr dirty="0" err="1"/>
              <a:t>Nakaji</a:t>
            </a:r>
            <a:r>
              <a:rPr dirty="0"/>
              <a:t> Monnier, "7 Things to Know about California's New Solar Panel Policy," California Magazine (Cal Alumni Association of UC Berkeley), May 31, 2018.  https://alumni.berkeley.edu/california-magazine/just-in/2018-05-31/7-things-know-about-californias-new-solar-panel-policy</a:t>
            </a:r>
          </a:p>
        </p:txBody>
      </p:sp>
    </p:spTree>
    <p:extLst>
      <p:ext uri="{BB962C8B-B14F-4D97-AF65-F5344CB8AC3E}">
        <p14:creationId xmlns:p14="http://schemas.microsoft.com/office/powerpoint/2010/main" val="1241268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2094070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3033356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400" b="1" i="1" dirty="0"/>
              <a:t>Similarly, Sea Brook Village in </a:t>
            </a:r>
            <a:r>
              <a:rPr lang="en-US" sz="1400" b="1" i="1" dirty="0" err="1"/>
              <a:t>TintonFalls</a:t>
            </a:r>
            <a:r>
              <a:rPr lang="en-US" sz="1400" b="1" i="1" dirty="0"/>
              <a:t> (15 acres of solar)</a:t>
            </a:r>
          </a:p>
          <a:p>
            <a:pPr marL="0" marR="0" lvl="0" indent="0" defTabSz="457200" eaLnBrk="1" fontAlgn="auto" latinLnBrk="0" hangingPunct="1">
              <a:lnSpc>
                <a:spcPct val="100000"/>
              </a:lnSpc>
              <a:spcBef>
                <a:spcPts val="0"/>
              </a:spcBef>
              <a:spcAft>
                <a:spcPts val="0"/>
              </a:spcAft>
              <a:buClrTx/>
              <a:buSzTx/>
              <a:buFontTx/>
              <a:buNone/>
              <a:tabLst/>
              <a:defRPr/>
            </a:pPr>
            <a:r>
              <a:rPr lang="en-US" sz="1400" b="1" i="1" dirty="0" err="1"/>
              <a:t>CentraState</a:t>
            </a:r>
            <a:r>
              <a:rPr lang="en-US" sz="1400" b="1" i="1" dirty="0"/>
              <a:t> Hospital, Freehold (26 acres 6.3MW; 8.1 million KWH/Yr.) </a:t>
            </a:r>
          </a:p>
          <a:p>
            <a:pPr marL="0" marR="0" lvl="0" indent="0" defTabSz="457200" eaLnBrk="1" fontAlgn="auto" latinLnBrk="0" hangingPunct="1">
              <a:lnSpc>
                <a:spcPct val="100000"/>
              </a:lnSpc>
              <a:spcBef>
                <a:spcPts val="0"/>
              </a:spcBef>
              <a:spcAft>
                <a:spcPts val="0"/>
              </a:spcAft>
              <a:buClrTx/>
              <a:buSzTx/>
              <a:buFontTx/>
              <a:buNone/>
              <a:tabLst/>
              <a:defRPr/>
            </a:pPr>
            <a:endParaRPr lang="en-US" sz="1400" b="1" i="1" dirty="0"/>
          </a:p>
          <a:p>
            <a:pPr marL="0" marR="0" lvl="0" indent="0" defTabSz="457200" eaLnBrk="1" fontAlgn="auto" latinLnBrk="0" hangingPunct="1">
              <a:lnSpc>
                <a:spcPct val="100000"/>
              </a:lnSpc>
              <a:spcBef>
                <a:spcPts val="0"/>
              </a:spcBef>
              <a:spcAft>
                <a:spcPts val="0"/>
              </a:spcAft>
              <a:buClrTx/>
              <a:buSzTx/>
              <a:buFontTx/>
              <a:buNone/>
              <a:tabLst/>
              <a:defRPr/>
            </a:pPr>
            <a:r>
              <a:rPr lang="en-US" sz="1400" b="1" i="1" dirty="0"/>
              <a:t>In Middletown, we advocate for the Middletown train station parking to be covered with a solar Canopy, like the photo.  The Middletown Administrator is using an energy consultant to look into pricing.</a:t>
            </a:r>
          </a:p>
          <a:p>
            <a:endParaRPr lang="en-US" sz="1200" b="1" i="1" dirty="0"/>
          </a:p>
        </p:txBody>
      </p:sp>
    </p:spTree>
    <p:extLst>
      <p:ext uri="{BB962C8B-B14F-4D97-AF65-F5344CB8AC3E}">
        <p14:creationId xmlns:p14="http://schemas.microsoft.com/office/powerpoint/2010/main" val="635448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r>
              <a:rPr lang="en-US" sz="1200" b="1" i="1" dirty="0"/>
              <a:t>A number of world’s countries have demonstrated they can switch to 100% wind and solar. Read “NJ goal of 3500MW….”In fact, I read those offshore sites have potential for further future expansion by 3 or 4 times the wind power.</a:t>
            </a:r>
          </a:p>
        </p:txBody>
      </p:sp>
    </p:spTree>
    <p:extLst>
      <p:ext uri="{BB962C8B-B14F-4D97-AF65-F5344CB8AC3E}">
        <p14:creationId xmlns:p14="http://schemas.microsoft.com/office/powerpoint/2010/main" val="964392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708025"/>
            <a:ext cx="6299200" cy="3543300"/>
          </a:xfrm>
        </p:spPr>
      </p:sp>
      <p:sp>
        <p:nvSpPr>
          <p:cNvPr id="3" name="Notes Placeholder 2"/>
          <p:cNvSpPr>
            <a:spLocks noGrp="1"/>
          </p:cNvSpPr>
          <p:nvPr>
            <p:ph type="body" idx="1"/>
          </p:nvPr>
        </p:nvSpPr>
        <p:spPr>
          <a:xfrm>
            <a:off x="492371" y="4489388"/>
            <a:ext cx="5756031" cy="4253103"/>
          </a:xfrm>
        </p:spPr>
        <p:txBody>
          <a:bodyPr/>
          <a:lstStyle/>
          <a:p>
            <a:r>
              <a:rPr lang="en-US" sz="1200" b="1" dirty="0"/>
              <a:t>This is the NJ “Footprint” of sources of world-heating Greenhouse gases, to show what to tackle first.</a:t>
            </a:r>
          </a:p>
          <a:p>
            <a:r>
              <a:rPr lang="en-US" sz="1200" b="1" dirty="0"/>
              <a:t>Sustainable Jersey states: “the primary goal [of “Gold Star in Energy” is reducing Green House Gases.  Responding to this overarching imperative will help achieve all the other [sustainability] goals.”</a:t>
            </a:r>
          </a:p>
          <a:p>
            <a:endParaRPr lang="en-US" sz="1200" b="1" dirty="0"/>
          </a:p>
          <a:p>
            <a:r>
              <a:rPr lang="en-US" sz="1200" b="1" dirty="0"/>
              <a:t>20% of the GHG is from electricity generation; nearly 50%  is from transportation.</a:t>
            </a:r>
          </a:p>
          <a:p>
            <a:r>
              <a:rPr lang="en-US" sz="1200" b="1" dirty="0"/>
              <a:t>Switching electricity to 100% wind/solar, then switching all vehicles to batteries charged by renewable electricity will ELIMINATE almost 70% of our GHG.</a:t>
            </a:r>
          </a:p>
          <a:p>
            <a:r>
              <a:rPr lang="en-US" sz="1200" b="1" dirty="0"/>
              <a:t>VERY IMPORTANT: -8% carbon sequestration by marshes, mudflats, trees, landscaping</a:t>
            </a:r>
          </a:p>
        </p:txBody>
      </p:sp>
    </p:spTree>
    <p:extLst>
      <p:ext uri="{BB962C8B-B14F-4D97-AF65-F5344CB8AC3E}">
        <p14:creationId xmlns:p14="http://schemas.microsoft.com/office/powerpoint/2010/main" val="1481696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7" name="Shape 6697"/>
          <p:cNvSpPr>
            <a:spLocks noGrp="1" noRot="1" noChangeAspect="1"/>
          </p:cNvSpPr>
          <p:nvPr>
            <p:ph type="sldImg"/>
          </p:nvPr>
        </p:nvSpPr>
        <p:spPr>
          <a:xfrm>
            <a:off x="2281238" y="525463"/>
            <a:ext cx="4673600" cy="2628900"/>
          </a:xfrm>
          <a:prstGeom prst="rect">
            <a:avLst/>
          </a:prstGeom>
        </p:spPr>
        <p:txBody>
          <a:bodyPr/>
          <a:lstStyle/>
          <a:p>
            <a:endParaRPr/>
          </a:p>
        </p:txBody>
      </p:sp>
      <p:sp>
        <p:nvSpPr>
          <p:cNvPr id="6698" name="Shape 6698"/>
          <p:cNvSpPr>
            <a:spLocks noGrp="1"/>
          </p:cNvSpPr>
          <p:nvPr>
            <p:ph type="body" sz="quarter" idx="1"/>
          </p:nvPr>
        </p:nvSpPr>
        <p:spPr>
          <a:prstGeom prst="rect">
            <a:avLst/>
          </a:prstGeom>
        </p:spPr>
        <p:txBody>
          <a:bodyPr/>
          <a:lstStyle/>
          <a:p>
            <a:pPr>
              <a:defRPr b="1"/>
            </a:pPr>
            <a:r>
              <a:rPr lang="en-US" sz="1400" dirty="0"/>
              <a:t>MAKE YOUR NEXT CAR A PLUG-IN EV!</a:t>
            </a:r>
          </a:p>
          <a:p>
            <a:pPr>
              <a:defRPr b="1"/>
            </a:pPr>
            <a:r>
              <a:rPr lang="en-US" sz="1400" dirty="0"/>
              <a:t>Save money, and stop the world from continued heating that will severely degrade your own, and descendants’ quality of life</a:t>
            </a:r>
          </a:p>
        </p:txBody>
      </p:sp>
    </p:spTree>
    <p:extLst>
      <p:ext uri="{BB962C8B-B14F-4D97-AF65-F5344CB8AC3E}">
        <p14:creationId xmlns:p14="http://schemas.microsoft.com/office/powerpoint/2010/main" val="2164713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4217416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 name="Shape 7271"/>
          <p:cNvSpPr>
            <a:spLocks noGrp="1" noRot="1" noChangeAspect="1"/>
          </p:cNvSpPr>
          <p:nvPr>
            <p:ph type="sldImg"/>
          </p:nvPr>
        </p:nvSpPr>
        <p:spPr>
          <a:xfrm>
            <a:off x="381000" y="685800"/>
            <a:ext cx="6096000" cy="3429000"/>
          </a:xfrm>
          <a:prstGeom prst="rect">
            <a:avLst/>
          </a:prstGeom>
        </p:spPr>
        <p:txBody>
          <a:bodyPr/>
          <a:lstStyle/>
          <a:p>
            <a:endParaRPr/>
          </a:p>
        </p:txBody>
      </p:sp>
      <p:sp>
        <p:nvSpPr>
          <p:cNvPr id="7272" name="Shape 7272"/>
          <p:cNvSpPr>
            <a:spLocks noGrp="1"/>
          </p:cNvSpPr>
          <p:nvPr>
            <p:ph type="body" sz="quarter" idx="1"/>
          </p:nvPr>
        </p:nvSpPr>
        <p:spPr>
          <a:prstGeom prst="rect">
            <a:avLst/>
          </a:prstGeom>
        </p:spPr>
        <p:txBody>
          <a:bodyPr/>
          <a:lstStyle/>
          <a:p>
            <a:pPr>
              <a:defRPr b="1"/>
            </a:pPr>
            <a:r>
              <a:rPr lang="en-US" dirty="0"/>
              <a:t>ID #4075.F - Can be used in noncommercial online and TV broadcasts of your presentation, but not modified.</a:t>
            </a:r>
          </a:p>
          <a:p>
            <a:pPr>
              <a:defRPr sz="1400"/>
            </a:pPr>
            <a:endParaRPr lang="en-US" dirty="0"/>
          </a:p>
          <a:p>
            <a:pPr>
              <a:defRPr sz="1400"/>
            </a:pPr>
            <a:r>
              <a:rPr lang="en-US" dirty="0"/>
              <a:t>… which can cut the global warming pollution there. This is another positive sign. </a:t>
            </a:r>
          </a:p>
          <a:p>
            <a:pPr>
              <a:defRPr sz="1400"/>
            </a:pPr>
            <a:endParaRPr lang="en-US" dirty="0"/>
          </a:p>
          <a:p>
            <a:pPr>
              <a:defRPr sz="1200"/>
            </a:pPr>
            <a:r>
              <a:rPr lang="en-US" b="1" dirty="0"/>
              <a:t>DESCRIPTION</a:t>
            </a:r>
            <a:r>
              <a:rPr lang="en-US" dirty="0"/>
              <a:t>: Graph of the global electric car stock, cumulative of battery and plug-in hybrids between 2010 - 2020</a:t>
            </a:r>
          </a:p>
          <a:p>
            <a:pPr>
              <a:defRPr sz="1200"/>
            </a:pPr>
            <a:r>
              <a:rPr lang="en-US" dirty="0"/>
              <a:t> </a:t>
            </a:r>
          </a:p>
          <a:p>
            <a:pPr>
              <a:defRPr sz="1200"/>
            </a:pPr>
            <a:r>
              <a:rPr lang="en-US" b="1" dirty="0"/>
              <a:t>ADDITIONAL TALKING POINTS</a:t>
            </a:r>
            <a:r>
              <a:rPr lang="en-US" dirty="0"/>
              <a:t>:</a:t>
            </a:r>
            <a:endParaRPr lang="en-US" b="1" dirty="0"/>
          </a:p>
          <a:p>
            <a:pPr>
              <a:defRPr sz="1200"/>
            </a:pPr>
            <a:r>
              <a:rPr lang="en-US" b="1" dirty="0"/>
              <a:t>The transportation sector is the second-largest source of global greenhouse gas emissions. To slash emissions and avert catastrophic climate change, we need to transition to cleaner transportation alternatives.[1*] </a:t>
            </a:r>
          </a:p>
          <a:p>
            <a:pPr marL="148166" indent="-148166">
              <a:buSzPct val="75000"/>
              <a:buChar char="•"/>
              <a:defRPr sz="1200"/>
            </a:pPr>
            <a:r>
              <a:rPr lang="en-US" dirty="0"/>
              <a:t>The danger goes beyond climate impacts: air pollution from vehicle emissions increases the risk of cancer and respiratory issues like asthma and bronchitis.[2*]</a:t>
            </a:r>
          </a:p>
          <a:p>
            <a:pPr marL="148166" indent="-148166">
              <a:buSzPct val="75000"/>
              <a:buChar char="•"/>
              <a:defRPr sz="1200"/>
            </a:pPr>
            <a:r>
              <a:rPr lang="en-US" dirty="0"/>
              <a:t>Communities of color in the Northeast and Mid-Atlantic United States are exposed to approximately 66 percent more air pollution from vehicles than White residents.[3*]</a:t>
            </a:r>
          </a:p>
          <a:p>
            <a:pPr marL="148166" indent="-148166">
              <a:buSzPct val="75000"/>
              <a:buChar char="•"/>
              <a:defRPr sz="1200"/>
            </a:pPr>
            <a:r>
              <a:rPr lang="en-US" dirty="0"/>
              <a:t>Globally, vehicle emissions have been linked to approximately 385,000 premature deaths in 2015.[4*]</a:t>
            </a:r>
          </a:p>
          <a:p>
            <a:pPr>
              <a:defRPr sz="1200"/>
            </a:pPr>
            <a:endParaRPr lang="en-US" b="1" dirty="0"/>
          </a:p>
          <a:p>
            <a:pPr>
              <a:defRPr sz="1200"/>
            </a:pPr>
            <a:r>
              <a:rPr lang="en-US" b="1" dirty="0"/>
              <a:t>It took five years to sell the first million electric passenger cars, 17 months to sell the second million, and just six months to get from 3 million to 4 million.[5*]</a:t>
            </a:r>
          </a:p>
          <a:p>
            <a:pPr marL="148166" indent="-148166">
              <a:buSzPct val="75000"/>
              <a:buChar char="•"/>
              <a:defRPr sz="1200"/>
            </a:pPr>
            <a:r>
              <a:rPr lang="en-US" dirty="0"/>
              <a:t>Though the total volume of electric vehicles (EVs) is still low compared to traditional gas-powered vehicles, EV adoption is skyrocketing – with global sales growing by 46 percent in the first half of 2019, compared to the same period in 2018.[6*]</a:t>
            </a:r>
          </a:p>
          <a:p>
            <a:pPr marL="148166" indent="-148166">
              <a:buSzPct val="75000"/>
              <a:buChar char="•"/>
              <a:defRPr sz="1200"/>
            </a:pPr>
            <a:r>
              <a:rPr lang="en-US" dirty="0"/>
              <a:t>Much of the recent growth, especially in the US, has been due to the mass production of the Tesla Model 3, which was the highest-selling EV globally in 2019 – making up 13 percent of the global plug-in vehicle market.[7*]</a:t>
            </a:r>
          </a:p>
          <a:p>
            <a:pPr>
              <a:defRPr sz="1200"/>
            </a:pPr>
            <a:endParaRPr lang="en-US" b="1" dirty="0"/>
          </a:p>
          <a:p>
            <a:pPr>
              <a:defRPr sz="1200"/>
            </a:pPr>
            <a:r>
              <a:rPr lang="en-US" b="1" dirty="0"/>
              <a:t>Between 2010–2019, the price of lithium-ion batteries fell by 87 percent, contributing to the increasing competitiveness of EVs.[8*]</a:t>
            </a:r>
          </a:p>
          <a:p>
            <a:pPr marL="148166" indent="-148166">
              <a:buSzPct val="75000"/>
              <a:buChar char="•"/>
              <a:defRPr sz="1200"/>
            </a:pPr>
            <a:r>
              <a:rPr lang="en-US" dirty="0"/>
              <a:t>When the first mass-market EVs were introduced in 2010, the average cost of a battery pack was $1,000 per kWh. Falling costs meant that by 2017, Tesla’s Model 3 battery packs were only $190 per kWh.[8*], [9*]</a:t>
            </a:r>
          </a:p>
          <a:p>
            <a:pPr marL="148166" indent="-148166">
              <a:buSzPct val="75000"/>
              <a:buChar char="•"/>
              <a:defRPr sz="1200"/>
            </a:pPr>
            <a:r>
              <a:rPr lang="en-US" dirty="0"/>
              <a:t>f the price of battery packs falls between $125 and $150 per kWh, then EVs are forecast to cost the same or less than internal combustion vehicles. Experts project this will happen by the mid-2020s.[9*]</a:t>
            </a:r>
          </a:p>
          <a:p>
            <a:pPr marL="148166" indent="-148166">
              <a:buSzPct val="75000"/>
              <a:buChar char="•"/>
              <a:defRPr sz="1200"/>
            </a:pPr>
            <a:r>
              <a:rPr lang="en-US" dirty="0"/>
              <a:t>Some forecasts project the price of battery packs to fall to around $73 per kWh by 2030, as manufacturing methods and materials improve.[9*]</a:t>
            </a:r>
          </a:p>
          <a:p>
            <a:pPr>
              <a:defRPr sz="1200"/>
            </a:pPr>
            <a:endParaRPr lang="en-US" b="1" dirty="0"/>
          </a:p>
          <a:p>
            <a:pPr>
              <a:defRPr sz="1200"/>
            </a:pPr>
            <a:r>
              <a:rPr lang="en-US" b="1" dirty="0"/>
              <a:t>Financial incentives have helped to bridge the gap to make EVs cost-competitive.[10*]</a:t>
            </a:r>
          </a:p>
          <a:p>
            <a:pPr marL="148166" indent="-148166">
              <a:buSzPct val="75000"/>
              <a:buChar char="•"/>
              <a:defRPr sz="1200"/>
            </a:pPr>
            <a:r>
              <a:rPr lang="en-US" dirty="0"/>
              <a:t>Each of the top-10 countries for electric car registrations has some type of financial incentive in place.[10*]</a:t>
            </a:r>
          </a:p>
          <a:p>
            <a:pPr marL="148166" indent="-148166">
              <a:buSzPct val="75000"/>
              <a:buChar char="•"/>
              <a:defRPr sz="1200"/>
            </a:pPr>
            <a:r>
              <a:rPr lang="en-US" dirty="0"/>
              <a:t>China, the world’s largest market for electric cars, employs regulatory and purchase incentives that, together, led to nearly 800,000 electric vehicle registrations in 2018.[10*]</a:t>
            </a:r>
          </a:p>
          <a:p>
            <a:pPr marL="148166" indent="-148166">
              <a:buSzPct val="75000"/>
              <a:buChar char="•"/>
              <a:defRPr sz="1200"/>
            </a:pPr>
            <a:r>
              <a:rPr lang="en-US" dirty="0"/>
              <a:t>Germany, the United Kingdom, Italy, and Romania all offer purchase incentives for electric vehicles. Whereas, the US Norway, and the Netherlands offer tax bonuses, and France offers a combination purchase incentive and scrappage bonus for older non-EVs.[10*]</a:t>
            </a:r>
          </a:p>
          <a:p>
            <a:pPr marL="148166" indent="-148166">
              <a:buSzPct val="75000"/>
              <a:buChar char="•"/>
              <a:defRPr sz="1200"/>
            </a:pPr>
            <a:r>
              <a:rPr lang="en-US" dirty="0"/>
              <a:t>The US federal government offers a $7,500 consumer tax break for the first 200,000 vehicles an automaker sells. As of the beginning of 2020, only Tesla and General Motors hit the cap.[10*]</a:t>
            </a:r>
          </a:p>
          <a:p>
            <a:pPr>
              <a:defRPr sz="1200"/>
            </a:pPr>
            <a:endParaRPr lang="en-US" b="1" dirty="0"/>
          </a:p>
          <a:p>
            <a:pPr>
              <a:defRPr sz="1200"/>
            </a:pPr>
            <a:r>
              <a:rPr lang="en-US" b="1" dirty="0"/>
              <a:t>With the climate crisis deepening and viable alternatives to gas vehicles increasing, a growing number of countries are planning to phase out combustion engines. Many major auto manufacturers are also developing plans to phase out traditional vehicles and transition to entirely electric lineups.[11*]</a:t>
            </a:r>
          </a:p>
          <a:p>
            <a:pPr marL="148166" indent="-148166">
              <a:buSzPct val="75000"/>
              <a:buChar char="•"/>
              <a:defRPr sz="1200"/>
            </a:pPr>
            <a:r>
              <a:rPr lang="en-US" dirty="0"/>
              <a:t>Countries like China, India, the UK, and France have all announced plans or intentions to begin phasing out fossil fueled vehicles by 2030 or 2040.[11*]</a:t>
            </a:r>
          </a:p>
          <a:p>
            <a:pPr marL="148166" indent="-148166">
              <a:buSzPct val="75000"/>
              <a:buChar char="•"/>
              <a:defRPr sz="1200"/>
            </a:pPr>
            <a:r>
              <a:rPr lang="en-US" dirty="0"/>
              <a:t>The trend is similar in the auto manufacturer space: </a:t>
            </a:r>
          </a:p>
          <a:p>
            <a:pPr marL="148166" indent="-148166">
              <a:buSzPct val="75000"/>
              <a:buChar char="•"/>
              <a:defRPr sz="1200"/>
            </a:pPr>
            <a:r>
              <a:rPr lang="en-US" dirty="0"/>
              <a:t>Daimler (owner of Mercedes-Benz) is accelerating its EV program to have 10 new EVs by 2022.[11*]</a:t>
            </a:r>
          </a:p>
          <a:p>
            <a:pPr marL="148166" indent="-148166">
              <a:buSzPct val="75000"/>
              <a:buChar char="•"/>
              <a:defRPr sz="1200"/>
            </a:pPr>
            <a:r>
              <a:rPr lang="en-US" dirty="0"/>
              <a:t>All Volvo models introduced in 2019 and after will be hybrid or electric.[11*]</a:t>
            </a:r>
          </a:p>
          <a:p>
            <a:pPr marL="148166" indent="-148166">
              <a:buSzPct val="75000"/>
              <a:buChar char="•"/>
              <a:defRPr sz="1200"/>
            </a:pPr>
            <a:r>
              <a:rPr lang="en-US" dirty="0"/>
              <a:t>BMW will have 12 new battery electric vehicles (BEVs) and 13 new hybrids by 2025.[11*]</a:t>
            </a:r>
          </a:p>
          <a:p>
            <a:pPr marL="148166" indent="-148166">
              <a:buSzPct val="75000"/>
              <a:buChar char="•"/>
              <a:defRPr sz="1200"/>
            </a:pPr>
            <a:r>
              <a:rPr lang="en-US" dirty="0"/>
              <a:t>Volkswagen announced that it would attempt to bring 30 or more BEVs to the market by 2025.[11*]</a:t>
            </a:r>
          </a:p>
          <a:p>
            <a:pPr>
              <a:defRPr sz="1200"/>
            </a:pPr>
            <a:endParaRPr lang="en-US" b="1" dirty="0"/>
          </a:p>
          <a:p>
            <a:pPr>
              <a:defRPr sz="1200"/>
            </a:pPr>
            <a:r>
              <a:rPr lang="en-US" b="1" dirty="0"/>
              <a:t>The global electric vehicle market is expected to grow exponentially in the coming years.[12*]</a:t>
            </a:r>
          </a:p>
          <a:p>
            <a:pPr marL="148166" indent="-148166">
              <a:buSzPct val="75000"/>
              <a:buChar char="•"/>
              <a:defRPr sz="1200"/>
            </a:pPr>
            <a:r>
              <a:rPr lang="en-US" dirty="0"/>
              <a:t>The International Energy Agency projects that by 2030, electric vehicle stock could grow by more than 30 times 2019 levels and reach 245 million electric cars, buses, and trucks.[12*]</a:t>
            </a:r>
          </a:p>
          <a:p>
            <a:pPr marL="148166" indent="-148166">
              <a:buSzPct val="75000"/>
              <a:buChar char="•"/>
              <a:defRPr sz="1200"/>
            </a:pPr>
            <a:r>
              <a:rPr lang="en-US" dirty="0"/>
              <a:t>The US is projected to see 18.7 million EVs on its roads by 2030, up from 1 million at the end of 2018.[13*]</a:t>
            </a:r>
          </a:p>
          <a:p>
            <a:pPr marL="148166" indent="-148166">
              <a:buSzPct val="75000"/>
              <a:buChar char="•"/>
              <a:defRPr sz="1200"/>
            </a:pPr>
            <a:r>
              <a:rPr lang="en-US" dirty="0"/>
              <a:t>In 2019, electric buses continued to witness dynamic developments, with about half a million vehicles on the road worldwide.[12*]</a:t>
            </a:r>
          </a:p>
          <a:p>
            <a:pPr>
              <a:defRPr sz="1200"/>
            </a:pPr>
            <a:endParaRPr lang="en-US" b="1" dirty="0"/>
          </a:p>
          <a:p>
            <a:pPr>
              <a:defRPr sz="1200"/>
            </a:pPr>
            <a:r>
              <a:rPr lang="en-US" b="1" dirty="0"/>
              <a:t>REFERENCES</a:t>
            </a:r>
            <a:r>
              <a:rPr lang="en-US" dirty="0"/>
              <a:t>:</a:t>
            </a:r>
          </a:p>
          <a:p>
            <a:pPr>
              <a:defRPr sz="1200"/>
            </a:pPr>
            <a:r>
              <a:rPr lang="en-US" dirty="0"/>
              <a:t>[1*] International Energy Agency, "CO</a:t>
            </a:r>
            <a:r>
              <a:rPr lang="en-US" baseline="-5999" dirty="0"/>
              <a:t>2</a:t>
            </a:r>
            <a:r>
              <a:rPr lang="en-US" dirty="0"/>
              <a:t> Emissions," last accessed July 2020. </a:t>
            </a:r>
          </a:p>
          <a:p>
            <a:pPr>
              <a:defRPr sz="1200"/>
            </a:pPr>
            <a:r>
              <a:rPr lang="en-US" dirty="0"/>
              <a:t>https://www.iea.org/data-and-statistics?country=WORLD&amp;fuel=CO2%20emissions&amp;indicator=CO2%20emissions%20by%20sector</a:t>
            </a:r>
          </a:p>
          <a:p>
            <a:pPr>
              <a:defRPr sz="1200"/>
            </a:pPr>
            <a:r>
              <a:rPr lang="en-US" dirty="0"/>
              <a:t>[2*] Union of Concerned Scientists, “Vehicles, Air Pollution, and Human Health,” July 18, 2014. https://www.ucsusa.org/clean-vehicles/vehicles-air-pollution-and-human-health</a:t>
            </a:r>
          </a:p>
          <a:p>
            <a:pPr>
              <a:defRPr sz="1200"/>
            </a:pPr>
            <a:r>
              <a:rPr lang="en-US" dirty="0"/>
              <a:t>[3*] Union of Concerned Scientists, “Inequitable Exposure to Air Pollution from Vehicles in the Northeast and Mid-Atlantic,” June 21, 2019. https://www.ucsusa.org/resources/inequitable-exposure-air-pollution-vehicles</a:t>
            </a:r>
          </a:p>
          <a:p>
            <a:pPr>
              <a:defRPr sz="1200"/>
            </a:pPr>
            <a:r>
              <a:rPr lang="en-US" dirty="0"/>
              <a:t>[4*] Susan </a:t>
            </a:r>
            <a:r>
              <a:rPr lang="en-US" dirty="0" err="1"/>
              <a:t>Anenberg</a:t>
            </a:r>
            <a:r>
              <a:rPr lang="en-US" dirty="0"/>
              <a:t>, et al., "A global snapshot of the air pollution-related health impacts of transportation sector emissions in 2010 and 2015," (The International Council on Clean Transportation, February 2019). https://theicct.org/publications/health-impacts-transport-emissions-2010-2015</a:t>
            </a:r>
          </a:p>
          <a:p>
            <a:pPr>
              <a:defRPr sz="1200"/>
            </a:pPr>
            <a:r>
              <a:rPr lang="en-US" dirty="0"/>
              <a:t>[5*] Bloomberg New Energy Finance, "Cumulative Global EV Sales Hit 4 Million," August 30, 2018. https://about.bnef.com/blog/cumulative-global-ev-sales-hit-4-million/</a:t>
            </a:r>
          </a:p>
          <a:p>
            <a:pPr>
              <a:defRPr sz="1200"/>
            </a:pPr>
            <a:r>
              <a:rPr lang="en-US" dirty="0"/>
              <a:t>[6*] Edison Electric Institute, "Electric Vehicle Sales: Facts &amp; Figures," (October 2019). https://www.eei.org/issuesandpolicy/electrictransportation/Documents/FINAL_EV_Sales_Update_Oct2019.pdf</a:t>
            </a:r>
          </a:p>
          <a:p>
            <a:pPr>
              <a:defRPr sz="1200"/>
            </a:pPr>
            <a:r>
              <a:rPr lang="en-US" dirty="0"/>
              <a:t>[7*] Zachary Shahan, “Tesla Model 3 Sales = ~4× Nissan LEAF Sales, World’s 2nd Best Selling EV Outside Of China — November EV Sales Report,” </a:t>
            </a:r>
            <a:r>
              <a:rPr lang="en-US" dirty="0" err="1"/>
              <a:t>CleanTechnica</a:t>
            </a:r>
            <a:r>
              <a:rPr lang="en-US" dirty="0"/>
              <a:t>, January 4, 2020. </a:t>
            </a:r>
          </a:p>
          <a:p>
            <a:pPr>
              <a:defRPr sz="1200"/>
            </a:pPr>
            <a:r>
              <a:rPr lang="en-US" dirty="0"/>
              <a:t>https://cleantechnica.com/2020/01/04/tesla-model-3-sales-4x-nissan-leaf-sales-worlds-2nd-best-selling-ev-outside-of-china-november-ev-sales-report/</a:t>
            </a:r>
          </a:p>
          <a:p>
            <a:pPr>
              <a:defRPr sz="1200"/>
            </a:pPr>
            <a:r>
              <a:rPr lang="en-US" dirty="0"/>
              <a:t>[8*] Veronika </a:t>
            </a:r>
            <a:r>
              <a:rPr lang="en-US" dirty="0" err="1"/>
              <a:t>Henze</a:t>
            </a:r>
            <a:r>
              <a:rPr lang="en-US" dirty="0"/>
              <a:t>, "Battery Pack Prices Fall As Market Ramps Up With Market Average At $156/kWh In 2019," Bloomberg New Energy Finance, December 3, 2019. https://about.bnef.com/blog/battery-pack-prices-fall-as-market-ramps-up-with-market-average-at-156-kwh-in-2019</a:t>
            </a:r>
          </a:p>
          <a:p>
            <a:pPr>
              <a:defRPr sz="1200"/>
            </a:pPr>
            <a:r>
              <a:rPr lang="en-US" dirty="0"/>
              <a:t>[9*] Union of Concerned Scientists, “Electric Vehicle Batteries: Materials, Cost, Lifespan,” March 9, 2018. https://www.ucsusa.org/clean-vehicles/electric-vehicles/electric-cars-battery-life-materials-cost</a:t>
            </a:r>
          </a:p>
          <a:p>
            <a:pPr>
              <a:defRPr sz="1200"/>
            </a:pPr>
            <a:r>
              <a:rPr lang="en-US" dirty="0"/>
              <a:t>[10*] Volkswagen </a:t>
            </a:r>
            <a:r>
              <a:rPr lang="en-US" dirty="0" err="1"/>
              <a:t>Aktiengesellschaft</a:t>
            </a:r>
            <a:r>
              <a:rPr lang="en-US" dirty="0"/>
              <a:t>, “How electric car incentives around the world work,” May 28, 2019. https://www.volkswagenag.com/en/news/stories/2019/05/how-electric-car-incentives-around-the-world-work.html</a:t>
            </a:r>
          </a:p>
          <a:p>
            <a:pPr>
              <a:defRPr sz="1200"/>
            </a:pPr>
            <a:r>
              <a:rPr lang="en-US" dirty="0"/>
              <a:t>[11*] David Roberts, “The world’s largest car market just announced an imminent end to gas and diesel cars,” Vox, September 13, 2017. https://www.vox.com/energy-and-environment/2017/9/13/16293258/ev-revolution</a:t>
            </a:r>
          </a:p>
          <a:p>
            <a:pPr>
              <a:defRPr sz="1200"/>
            </a:pPr>
            <a:r>
              <a:rPr lang="en-US" dirty="0"/>
              <a:t>[12*] International Energy Agency, “Global EV Outlook 2020,” June 2020. https://www.iea.org/reports/global-ev-outlook-2020</a:t>
            </a:r>
          </a:p>
          <a:p>
            <a:pPr>
              <a:defRPr sz="1200"/>
            </a:pPr>
            <a:r>
              <a:rPr lang="en-US" dirty="0"/>
              <a:t>[13*] Adam Cooper and Kellen Schefter, “Electric Vehicle Sales Forecast and the Charging Infrastructure Required Through 2030,” The Edison Foundation Institute for Electric Innovation and the Edison Electric Institute, November 30, 2018. https://www.edisonfoundation.net/-/media/Files/IEI/publications/IEI_EEI-EV-Forecast-Report_Nov2018.ashx</a:t>
            </a:r>
          </a:p>
          <a:p>
            <a:pPr>
              <a:defRPr sz="1200" b="1"/>
            </a:pPr>
            <a:endParaRPr lang="en-US" dirty="0"/>
          </a:p>
          <a:p>
            <a:pPr>
              <a:defRPr sz="1200"/>
            </a:pPr>
            <a:r>
              <a:rPr lang="en-US" b="1" dirty="0"/>
              <a:t>SLIDE SOURCE(S)</a:t>
            </a:r>
            <a:r>
              <a:rPr lang="en-US" dirty="0"/>
              <a:t>: https://www.iea.org/reports/global-ev-outlook-2019; https://data.bloomberglp.com/promo/sites/12/678001-BNEF_2020-04-22-ExecutiveFactbook.pdf?link=cta-text </a:t>
            </a:r>
          </a:p>
          <a:p>
            <a:pPr>
              <a:defRPr sz="1200"/>
            </a:pPr>
            <a:endParaRPr lang="en-US" dirty="0"/>
          </a:p>
        </p:txBody>
      </p:sp>
    </p:spTree>
    <p:extLst>
      <p:ext uri="{BB962C8B-B14F-4D97-AF65-F5344CB8AC3E}">
        <p14:creationId xmlns:p14="http://schemas.microsoft.com/office/powerpoint/2010/main" val="2142190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9" name="Shape 6479"/>
          <p:cNvSpPr>
            <a:spLocks noGrp="1" noRot="1" noChangeAspect="1"/>
          </p:cNvSpPr>
          <p:nvPr>
            <p:ph type="sldImg"/>
          </p:nvPr>
        </p:nvSpPr>
        <p:spPr>
          <a:xfrm>
            <a:off x="2281238" y="525463"/>
            <a:ext cx="4673600" cy="2628900"/>
          </a:xfrm>
          <a:prstGeom prst="rect">
            <a:avLst/>
          </a:prstGeom>
        </p:spPr>
        <p:txBody>
          <a:bodyPr/>
          <a:lstStyle/>
          <a:p>
            <a:endParaRPr/>
          </a:p>
        </p:txBody>
      </p:sp>
      <p:sp>
        <p:nvSpPr>
          <p:cNvPr id="6480" name="Shape 6480"/>
          <p:cNvSpPr>
            <a:spLocks noGrp="1"/>
          </p:cNvSpPr>
          <p:nvPr>
            <p:ph type="body" sz="quarter" idx="1"/>
          </p:nvPr>
        </p:nvSpPr>
        <p:spPr>
          <a:prstGeom prst="rect">
            <a:avLst/>
          </a:prstGeom>
        </p:spPr>
        <p:txBody>
          <a:bodyPr/>
          <a:lstStyle/>
          <a:p>
            <a:pPr>
              <a:defRPr b="1"/>
            </a:pPr>
            <a:r>
              <a:rPr lang="en-US" sz="1400" dirty="0"/>
              <a:t>Half the world’s buses will be electric by 2025!</a:t>
            </a:r>
          </a:p>
          <a:p>
            <a:pPr>
              <a:defRPr b="1"/>
            </a:pPr>
            <a:r>
              <a:rPr lang="en-US" sz="1400" dirty="0"/>
              <a:t>ID #5358 - Can be used in noncommercial online and TV broadcasts of your presentation, but not modified.</a:t>
            </a:r>
          </a:p>
          <a:p>
            <a:pPr>
              <a:defRPr sz="1400"/>
            </a:pPr>
            <a:endParaRPr lang="en-US" dirty="0"/>
          </a:p>
          <a:p>
            <a:pPr>
              <a:defRPr sz="1400"/>
            </a:pPr>
            <a:endParaRPr lang="en-US" dirty="0"/>
          </a:p>
          <a:p>
            <a:pPr>
              <a:defRPr sz="1400"/>
            </a:pPr>
            <a:endParaRPr lang="en-US" dirty="0"/>
          </a:p>
          <a:p>
            <a:pPr>
              <a:defRPr sz="1200"/>
            </a:pPr>
            <a:r>
              <a:rPr lang="en-US" b="1" dirty="0"/>
              <a:t>DESCRIPTION</a:t>
            </a:r>
            <a:r>
              <a:rPr lang="en-US" dirty="0"/>
              <a:t>: Graph depicting the real and expected number, in thousands, of electric buses in the world from 2017 to 2025</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The total number of electric buses in service is forecast to more than triple, from 386,000 last year to about 1.2 million in 2025, equal to about 47 percent of the worldwide city bus fleet, according to a Bloomberg New Energy Finance report released in early 2018. According to this report, China will account for 99 percent of the world’s battery-powered buses.*</a:t>
            </a:r>
          </a:p>
          <a:p>
            <a:pPr>
              <a:defRPr sz="1200"/>
            </a:pPr>
            <a:endParaRPr lang="en-US" dirty="0"/>
          </a:p>
          <a:p>
            <a:pPr>
              <a:defRPr sz="1200"/>
            </a:pPr>
            <a:r>
              <a:rPr lang="en-US" b="1" dirty="0"/>
              <a:t>REFERENCES</a:t>
            </a:r>
            <a:r>
              <a:rPr lang="en-US" dirty="0"/>
              <a:t>: </a:t>
            </a:r>
          </a:p>
          <a:p>
            <a:pPr>
              <a:defRPr sz="1200"/>
            </a:pPr>
            <a:r>
              <a:rPr lang="en-US" dirty="0"/>
              <a:t>* Mark </a:t>
            </a:r>
            <a:r>
              <a:rPr lang="en-US" dirty="0" err="1"/>
              <a:t>Chediak</a:t>
            </a:r>
            <a:r>
              <a:rPr lang="en-US" dirty="0"/>
              <a:t>, “Electric Buses Will Take Over Half the World Fleet by 2025,” Bloomberg, February 1, 2018. https://www.bloomberg.com/news/articles/2018-02-01/electric-buses-will-take-over-half-the-world-by-2025</a:t>
            </a:r>
          </a:p>
        </p:txBody>
      </p:sp>
    </p:spTree>
    <p:extLst>
      <p:ext uri="{BB962C8B-B14F-4D97-AF65-F5344CB8AC3E}">
        <p14:creationId xmlns:p14="http://schemas.microsoft.com/office/powerpoint/2010/main" val="3488257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2" name="Shape 383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3" name="Shape 3833"/>
          <p:cNvSpPr>
            <a:spLocks noGrp="1"/>
          </p:cNvSpPr>
          <p:nvPr>
            <p:ph type="body" sz="quarter" idx="1"/>
          </p:nvPr>
        </p:nvSpPr>
        <p:spPr>
          <a:prstGeom prst="rect">
            <a:avLst/>
          </a:prstGeom>
        </p:spPr>
        <p:txBody>
          <a:bodyPr/>
          <a:lstStyle/>
          <a:p>
            <a:pPr>
              <a:defRPr b="1"/>
            </a:pPr>
            <a:r>
              <a:rPr lang="en-US"/>
              <a:t>ID #3723 - Can be used in noncommercial online and TV broadcasts of your presentation, but not modified.</a:t>
            </a:r>
          </a:p>
          <a:p>
            <a:pPr>
              <a:defRPr sz="1400"/>
            </a:pPr>
            <a:endParaRPr lang="en-US"/>
          </a:p>
          <a:p>
            <a:pPr>
              <a:defRPr sz="1400"/>
            </a:pPr>
            <a:r>
              <a:rPr lang="en-US"/>
              <a:t>So, when you add up all of these costs, and we haven't even talked about ocean acidification or infrastructure, or some of these others, I will add one more: It's the number one threat to the global economy. Fourth year in a row it's been designated as such.</a:t>
            </a:r>
          </a:p>
          <a:p>
            <a:pPr>
              <a:defRPr sz="1400"/>
            </a:pPr>
            <a:endParaRPr lang="en-US"/>
          </a:p>
          <a:p>
            <a:pPr>
              <a:defRPr sz="1200"/>
            </a:pPr>
            <a:r>
              <a:rPr lang="en-US" b="1"/>
              <a:t>DESCRIPTION</a:t>
            </a:r>
            <a:r>
              <a:rPr lang="en-US"/>
              <a:t>: Animated slide covering the various costs of carbon, including, but not limited to: political instability, drought, famine, sea level rise, ocean acidification, water scarcity, climate refugees, storm damage, floods and mudslides, infectious diseases, wildfires, melting glaciers, ecosystem loss, species extinction, infrastructure loss, and our way of life</a:t>
            </a:r>
          </a:p>
          <a:p>
            <a:pPr>
              <a:defRPr sz="1200"/>
            </a:pPr>
            <a:endParaRPr lang="en-US"/>
          </a:p>
          <a:p>
            <a:pPr>
              <a:defRPr sz="1200"/>
            </a:pPr>
            <a:r>
              <a:rPr lang="en-US" b="1"/>
              <a:t>ADDITIONAL TALKING POINTS</a:t>
            </a:r>
            <a:r>
              <a:rPr lang="en-US"/>
              <a:t>: </a:t>
            </a:r>
            <a:endParaRPr lang="en-US" b="1"/>
          </a:p>
          <a:p>
            <a:pPr>
              <a:defRPr sz="1200"/>
            </a:pPr>
            <a:r>
              <a:rPr lang="en-US" b="1"/>
              <a:t>To meet the goals of the Paris Agreement, approximately half of gas reserves and more than 80 percent of proven coal reserves must stay in the ground.[1*]</a:t>
            </a:r>
          </a:p>
          <a:p>
            <a:pPr>
              <a:defRPr sz="1200"/>
            </a:pPr>
            <a:endParaRPr lang="en-US" b="1"/>
          </a:p>
          <a:p>
            <a:pPr>
              <a:defRPr sz="1200"/>
            </a:pPr>
            <a:r>
              <a:rPr lang="en-US" b="1"/>
              <a:t>The Social Cost of Carbon.[2*]</a:t>
            </a:r>
          </a:p>
          <a:p>
            <a:pPr marL="148166" indent="-148166">
              <a:buSzPct val="75000"/>
              <a:buChar char="•"/>
              <a:defRPr sz="1200"/>
            </a:pPr>
            <a:r>
              <a:rPr lang="en-US"/>
              <a:t>Mining, drilling, and burning fossil fuels like coal, oil, and natural gas are harming our environment and our health. We see the cost of carbon clearly in devastating impacts from extreme weather events like flooding and deadly storms to fast-spreading diseases to rising seas to ecosystem loss.  What we don’t always see are the costs of the lingering aftermath and recovery from these disasters, such as increased health care expenses, destruction of property, increased food prices, and more. </a:t>
            </a:r>
          </a:p>
          <a:p>
            <a:pPr marL="148166" indent="-148166">
              <a:buSzPct val="75000"/>
              <a:buChar char="•"/>
              <a:defRPr sz="1200"/>
            </a:pPr>
            <a:r>
              <a:rPr lang="en-US"/>
              <a:t>The current estimate of the social cost of carbon is roughly $50 per ton, which many experts argue is far lower than the true cost of carbon pollution. </a:t>
            </a:r>
          </a:p>
          <a:p>
            <a:pPr>
              <a:defRPr sz="1200"/>
            </a:pPr>
            <a:endParaRPr lang="en-US" b="1"/>
          </a:p>
          <a:p>
            <a:pPr>
              <a:defRPr sz="1200"/>
            </a:pPr>
            <a:r>
              <a:rPr lang="en-US" b="1"/>
              <a:t>As the world moves fast to a low-carbon economy, investments in fossil fuels reaching into the trillions will become lost as stranded assets. </a:t>
            </a:r>
          </a:p>
          <a:p>
            <a:pPr marL="148166" indent="-148166">
              <a:buSzPct val="75000"/>
              <a:buChar char="•"/>
              <a:defRPr sz="1200"/>
            </a:pPr>
            <a:r>
              <a:rPr lang="en-US"/>
              <a:t>According to a 2018 study, up to $4 trillion worth of fossil fuel assets could be wiped off the global economy due to changes in technology, markets, and social habits.[1*]</a:t>
            </a:r>
          </a:p>
          <a:p>
            <a:pPr marL="148166" indent="-148166">
              <a:buSzPct val="75000"/>
              <a:buChar char="•"/>
              <a:defRPr sz="1200"/>
            </a:pPr>
            <a:r>
              <a:rPr lang="en-US"/>
              <a:t>Furthermore, there is a reputational risk for investors that their investment is not in line with global climate goals, which is a growing concern among many institutional investors around the world.[3*]</a:t>
            </a:r>
          </a:p>
          <a:p>
            <a:pPr marL="148166" indent="-148166">
              <a:buSzPct val="75000"/>
              <a:buChar char="•"/>
              <a:defRPr sz="1200"/>
            </a:pPr>
            <a:r>
              <a:rPr lang="en-US"/>
              <a:t>The CEO of the Colombian coal giant, </a:t>
            </a:r>
            <a:r>
              <a:rPr lang="en-US" err="1"/>
              <a:t>Cerrejon</a:t>
            </a:r>
            <a:r>
              <a:rPr lang="en-US"/>
              <a:t>, agrees that the coal industry is in terminal decline and prices continue to plunge.[4*]</a:t>
            </a:r>
          </a:p>
          <a:p>
            <a:pPr>
              <a:defRPr sz="1200"/>
            </a:pPr>
            <a:endParaRPr lang="en-US" b="1"/>
          </a:p>
          <a:p>
            <a:pPr>
              <a:defRPr sz="1200"/>
            </a:pPr>
            <a:r>
              <a:rPr lang="en-US" b="1"/>
              <a:t>Global investments in fossil fuels continued to rise in recent years, despite many of the world’s most prominent investors divesting from fossil fuels. </a:t>
            </a:r>
          </a:p>
          <a:p>
            <a:pPr marL="148166" indent="-148166">
              <a:buSzPct val="75000"/>
              <a:buChar char="•"/>
              <a:defRPr sz="1200"/>
            </a:pPr>
            <a:r>
              <a:rPr lang="en-US"/>
              <a:t>The International Energy Agency’s World Energy Investment 2020 report estimates that clean energy investment has been relatively resilient in the 2020 economic downturn. However, investments in renewables have been stagnant since 2015 and are far from the level needed for emissions reductions.[5*]</a:t>
            </a:r>
          </a:p>
          <a:p>
            <a:pPr marL="148166" indent="-148166">
              <a:buSzPct val="75000"/>
              <a:buChar char="•"/>
              <a:defRPr sz="1200"/>
            </a:pPr>
            <a:r>
              <a:rPr lang="en-US"/>
              <a:t>The energy return on investment (how much energy a source will produce compared to how much energy it takes to extract or develop the source) for fossil fuels is getting lower and lower, especially as easily accessible fossil fuel resources become exhausted. On the other hand, as renewable infrastructure is built out, the energy return on investment for renewable sources will likely increase, further building the case for increasing investment in renewables.[6*] </a:t>
            </a:r>
          </a:p>
          <a:p>
            <a:pPr marL="148166" indent="-148166">
              <a:buSzPct val="75000"/>
              <a:buChar char="•"/>
              <a:defRPr sz="1200"/>
            </a:pPr>
            <a:r>
              <a:rPr lang="en-US"/>
              <a:t>As of early 2020, nearly 1,200 institutions across world, representing over $14 trillion in assets under management, have pledged to divest from their investments in coal, oil, and gas companies.[7*]</a:t>
            </a:r>
          </a:p>
          <a:p>
            <a:pPr>
              <a:defRPr sz="1200"/>
            </a:pPr>
            <a:endParaRPr lang="en-US" b="1"/>
          </a:p>
          <a:p>
            <a:pPr>
              <a:defRPr sz="1200"/>
            </a:pPr>
            <a:r>
              <a:rPr lang="en-US" b="1"/>
              <a:t>REFERENCES</a:t>
            </a:r>
            <a:r>
              <a:rPr lang="en-US"/>
              <a:t>:</a:t>
            </a:r>
          </a:p>
          <a:p>
            <a:pPr>
              <a:defRPr sz="1200"/>
            </a:pPr>
            <a:r>
              <a:rPr lang="en-US"/>
              <a:t>[1*] Joel </a:t>
            </a:r>
            <a:r>
              <a:rPr lang="en-US" err="1"/>
              <a:t>Makower</a:t>
            </a:r>
            <a:r>
              <a:rPr lang="en-US"/>
              <a:t>, “The growing concern over stranded assets,” </a:t>
            </a:r>
            <a:r>
              <a:rPr lang="en-US" err="1"/>
              <a:t>GreenBiz</a:t>
            </a:r>
            <a:r>
              <a:rPr lang="en-US"/>
              <a:t>, September 10, 2019. https://www.greenbiz.com/article/growing-concern-over-stranded-assets</a:t>
            </a:r>
          </a:p>
          <a:p>
            <a:pPr>
              <a:defRPr sz="1200"/>
            </a:pPr>
            <a:r>
              <a:rPr lang="en-US"/>
              <a:t>[2*] Environmental Defense Fund, “The true cost of carbon pollution,” last accessed July 7, 2020. https://www.edf.org/true-cost-carbon-pollution </a:t>
            </a:r>
          </a:p>
          <a:p>
            <a:pPr>
              <a:defRPr sz="1200"/>
            </a:pPr>
            <a:r>
              <a:rPr lang="en-US"/>
              <a:t>[3*] Bill McKibben, “At last, divestment is hitting the fossil fuel industry where it hurts,” The Guardian, December 16, 2018. https://www.theguardian.com/commentisfree/2018/dec/16/divestment-fossil-fuel-industry-trillions-dollars-investments-carbon </a:t>
            </a:r>
          </a:p>
          <a:p>
            <a:pPr>
              <a:defRPr sz="1200"/>
            </a:pPr>
            <a:r>
              <a:rPr lang="en-US"/>
              <a:t>[4*] Matthew Bristow, “One Coal CEO Sees Writing on Wall, Says Make Money While You Can,” Bloomberg, August 9, 2019. https://www.bloomberg.com/news/articles/2019-08-09/one-coal-ceo-sees-writing-on-wall-says-make-money-while-you-can</a:t>
            </a:r>
          </a:p>
          <a:p>
            <a:pPr>
              <a:defRPr sz="1200"/>
            </a:pPr>
            <a:r>
              <a:rPr lang="en-US"/>
              <a:t>[5*] International Energy Agency, “World Energy Investment 2020,” May, 2020. https://www.iea.org/reports/world-energy-investment-2020</a:t>
            </a:r>
          </a:p>
          <a:p>
            <a:pPr>
              <a:defRPr sz="1200"/>
            </a:pPr>
            <a:r>
              <a:rPr lang="en-US"/>
              <a:t>[6*] University of Leeds, "Fossil fuels increasingly offer a poor return on energy investment," July 11, 2019. https://www.sciencedaily.com/releases/2019/07/190711114846.htm</a:t>
            </a:r>
          </a:p>
          <a:p>
            <a:pPr>
              <a:defRPr sz="1200"/>
            </a:pPr>
            <a:r>
              <a:rPr lang="en-US"/>
              <a:t>[7*] Fossil Free Divestment, “1000+ Divestment Commitments,” last accessed July, 2020. https://gofossilfree.org/divestment/commitments/ </a:t>
            </a:r>
          </a:p>
          <a:p>
            <a:pPr>
              <a:defRPr sz="1200" b="1"/>
            </a:pPr>
            <a:endParaRPr lang="en-US"/>
          </a:p>
          <a:p>
            <a:pPr>
              <a:defRPr sz="1200"/>
            </a:pPr>
            <a:r>
              <a:rPr lang="en-US" b="1"/>
              <a:t>SLIDE SOURCE(S)</a:t>
            </a:r>
            <a:r>
              <a:rPr lang="en-US"/>
              <a:t>: https://www.weforum.org/reports/the-global-risks-report-2019</a:t>
            </a:r>
          </a:p>
        </p:txBody>
      </p:sp>
    </p:spTree>
    <p:extLst>
      <p:ext uri="{BB962C8B-B14F-4D97-AF65-F5344CB8AC3E}">
        <p14:creationId xmlns:p14="http://schemas.microsoft.com/office/powerpoint/2010/main" val="1909553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a:xfrm>
            <a:off x="444702" y="3385440"/>
            <a:ext cx="7559898" cy="3207258"/>
          </a:xfrm>
        </p:spPr>
        <p:txBody>
          <a:bodyPr/>
          <a:lstStyle/>
          <a:p>
            <a:pPr marL="0" marR="0" lvl="0" indent="0" defTabSz="457200" eaLnBrk="1" fontAlgn="auto" latinLnBrk="0" hangingPunct="1">
              <a:lnSpc>
                <a:spcPct val="100000"/>
              </a:lnSpc>
              <a:spcBef>
                <a:spcPts val="0"/>
              </a:spcBef>
              <a:spcAft>
                <a:spcPts val="0"/>
              </a:spcAft>
              <a:buClrTx/>
              <a:buSzTx/>
              <a:buFontTx/>
              <a:buNone/>
              <a:tabLst/>
              <a:defRPr b="1"/>
            </a:pPr>
            <a:r>
              <a:rPr lang="en-US" sz="1200" dirty="0"/>
              <a:t>TRANSPORTATION IS THE LARGEST SOURCE OF GHG EMISSIONS</a:t>
            </a:r>
          </a:p>
          <a:p>
            <a:pPr>
              <a:defRPr b="1"/>
            </a:pPr>
            <a:endParaRPr lang="en-US" sz="1200" dirty="0"/>
          </a:p>
          <a:p>
            <a:pPr>
              <a:defRPr b="1"/>
            </a:pPr>
            <a:r>
              <a:rPr lang="en-US" sz="1200" dirty="0"/>
              <a:t>China is currently making ALL of its buses to be electric- and hopes to be the dominant world-wide electric bus supplier.</a:t>
            </a:r>
          </a:p>
        </p:txBody>
      </p:sp>
    </p:spTree>
    <p:extLst>
      <p:ext uri="{BB962C8B-B14F-4D97-AF65-F5344CB8AC3E}">
        <p14:creationId xmlns:p14="http://schemas.microsoft.com/office/powerpoint/2010/main" val="2653999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2241550" y="533400"/>
            <a:ext cx="4752975" cy="2673350"/>
          </a:xfrm>
        </p:spPr>
      </p:sp>
      <p:sp>
        <p:nvSpPr>
          <p:cNvPr id="28675" name="Notes Placeholder 2"/>
          <p:cNvSpPr>
            <a:spLocks noGrp="1"/>
          </p:cNvSpPr>
          <p:nvPr>
            <p:ph type="body" idx="1"/>
          </p:nvPr>
        </p:nvSpPr>
        <p:spPr>
          <a:noFill/>
          <a:extLst>
            <a:ext uri="{91240B29-F687-4F45-9708-019B960494DF}">
              <a14:hiddenLine xmlns:a14="http://schemas.microsoft.com/office/drawing/2010/main" w="12700" cap="rnd">
                <a:solidFill>
                  <a:srgbClr val="000000"/>
                </a:solidFill>
                <a:miter lim="800000"/>
                <a:headEnd/>
                <a:tailEnd/>
              </a14:hiddenLine>
            </a:ext>
          </a:extLst>
        </p:spPr>
        <p:txBody>
          <a:bodyPr/>
          <a:lstStyle/>
          <a:p>
            <a:pPr>
              <a:defRPr b="1"/>
            </a:pPr>
            <a:r>
              <a:rPr lang="en-US" sz="1200" dirty="0"/>
              <a:t>AND ECONOMICS DICTATES WE WILL HAVE ELECTRIC TRUCKs.  </a:t>
            </a:r>
          </a:p>
          <a:p>
            <a:pPr>
              <a:defRPr b="1"/>
            </a:pPr>
            <a:r>
              <a:rPr lang="en-US" sz="1200" dirty="0"/>
              <a:t>We are moving forward for economic reasons, and because above 2 degrees C rise, much of our world becomes </a:t>
            </a:r>
            <a:r>
              <a:rPr lang="en-US" sz="1200" dirty="0" err="1"/>
              <a:t>unliveable</a:t>
            </a:r>
            <a:r>
              <a:rPr lang="en-US" sz="1200" dirty="0"/>
              <a:t> for our children</a:t>
            </a:r>
          </a:p>
          <a:p>
            <a:pPr>
              <a:defRPr b="1"/>
            </a:pPr>
            <a:r>
              <a:rPr lang="en-US" sz="1200" dirty="0"/>
              <a:t>CLICK</a:t>
            </a:r>
          </a:p>
          <a:p>
            <a:pPr>
              <a:defRPr b="1"/>
            </a:pPr>
            <a:r>
              <a:rPr lang="en-US" sz="1200" dirty="0"/>
              <a:t>Anheuser-Busch just announced the purchase of 21 electric “Class 8” trucks to handle its California deliveries.</a:t>
            </a:r>
          </a:p>
          <a:p>
            <a:pPr>
              <a:defRPr b="1"/>
            </a:pPr>
            <a:r>
              <a:rPr lang="en-US" sz="1200" dirty="0"/>
              <a:t>Building a 1MW solar filed to offset electricity required to charge these trucks</a:t>
            </a:r>
          </a:p>
          <a:p>
            <a:pPr>
              <a:defRPr b="1"/>
            </a:pPr>
            <a:r>
              <a:rPr lang="en-US" sz="1200" dirty="0"/>
              <a:t>Pledged 25% carbon emission reductions across their entire value chain by 2025</a:t>
            </a:r>
          </a:p>
          <a:p>
            <a:pPr marL="0" marR="0" lvl="0" indent="0" defTabSz="457200" eaLnBrk="1" fontAlgn="auto" latinLnBrk="0" hangingPunct="1">
              <a:lnSpc>
                <a:spcPct val="100000"/>
              </a:lnSpc>
              <a:spcBef>
                <a:spcPts val="0"/>
              </a:spcBef>
              <a:spcAft>
                <a:spcPts val="0"/>
              </a:spcAft>
              <a:buClrTx/>
              <a:buSzTx/>
              <a:buFontTx/>
              <a:buNone/>
              <a:tabLst/>
              <a:defRPr/>
            </a:pPr>
            <a:endParaRPr lang="en-US" sz="1200" dirty="0"/>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475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63750-D73E-4798-9CD3-2C02C8013380}" type="slidenum">
              <a:rPr lang="en-US" smtClean="0"/>
              <a:t>35</a:t>
            </a:fld>
            <a:endParaRPr lang="en-US"/>
          </a:p>
        </p:txBody>
      </p:sp>
    </p:spTree>
    <p:extLst>
      <p:ext uri="{BB962C8B-B14F-4D97-AF65-F5344CB8AC3E}">
        <p14:creationId xmlns:p14="http://schemas.microsoft.com/office/powerpoint/2010/main" val="643429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1624218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601824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7892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14493768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412723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endParaRPr lang="en-US" sz="1400" dirty="0"/>
          </a:p>
        </p:txBody>
      </p:sp>
    </p:spTree>
    <p:extLst>
      <p:ext uri="{BB962C8B-B14F-4D97-AF65-F5344CB8AC3E}">
        <p14:creationId xmlns:p14="http://schemas.microsoft.com/office/powerpoint/2010/main" val="205640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63348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dirty="0">
                <a:solidFill>
                  <a:schemeClr val="bg2"/>
                </a:solidFill>
                <a:latin typeface="Calibri" panose="020F0502020204030204" pitchFamily="34" charset="0"/>
                <a:cs typeface="Times New Roman" panose="02020603050405020304" pitchFamily="18" charset="0"/>
              </a:rPr>
              <a:t>NJ Energy Master Plan (Jan, 2020)</a:t>
            </a:r>
          </a:p>
          <a:p>
            <a:pPr marL="342900" lvl="2" indent="-342900">
              <a:lnSpc>
                <a:spcPct val="115000"/>
              </a:lnSpc>
              <a:buFont typeface="Symbol" panose="05050102010706020507" pitchFamily="18" charset="2"/>
              <a:buChar char=""/>
            </a:pPr>
            <a:r>
              <a:rPr lang="en-US"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50% clean electricity by 2030; </a:t>
            </a:r>
          </a:p>
          <a:p>
            <a:pPr marL="342900" lvl="2" indent="-342900">
              <a:lnSpc>
                <a:spcPct val="115000"/>
              </a:lnSpc>
              <a:buFont typeface="Symbol" panose="05050102010706020507" pitchFamily="18" charset="2"/>
              <a:buChar char=""/>
            </a:pPr>
            <a:r>
              <a:rPr lang="en-US"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100% clean electricity by 2050; </a:t>
            </a:r>
          </a:p>
          <a:p>
            <a:pPr marL="342900" lvl="2" indent="-342900">
              <a:lnSpc>
                <a:spcPct val="115000"/>
              </a:lnSpc>
              <a:spcAft>
                <a:spcPts val="1000"/>
              </a:spcAft>
              <a:buFont typeface="Symbol" panose="05050102010706020507" pitchFamily="18" charset="2"/>
              <a:buChar char=""/>
            </a:pPr>
            <a:r>
              <a:rPr lang="en-US"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Maximum electrification of transportation and buildings by 2050</a:t>
            </a:r>
          </a:p>
          <a:p>
            <a:pPr>
              <a:lnSpc>
                <a:spcPct val="115000"/>
              </a:lnSpc>
              <a:spcAft>
                <a:spcPts val="1000"/>
              </a:spcAft>
            </a:pPr>
            <a:r>
              <a:rPr lang="en-US" sz="1200" dirty="0">
                <a:solidFill>
                  <a:schemeClr val="bg2"/>
                </a:solidFill>
                <a:latin typeface="Calibri" panose="020F0502020204030204" pitchFamily="34" charset="0"/>
                <a:cs typeface="Times New Roman" panose="02020603050405020304" pitchFamily="18" charset="0"/>
              </a:rPr>
              <a:t>NJ Global Warming Response Act (2007 GWRA; updated 2019) </a:t>
            </a:r>
          </a:p>
          <a:p>
            <a:pPr marL="342900" marR="0" lvl="0" indent="-342900">
              <a:lnSpc>
                <a:spcPct val="115000"/>
              </a:lnSpc>
              <a:spcBef>
                <a:spcPts val="0"/>
              </a:spcBef>
              <a:spcAft>
                <a:spcPts val="0"/>
              </a:spcAft>
              <a:buFont typeface="Symbol" panose="05050102010706020507" pitchFamily="18" charset="2"/>
              <a:buChar char=""/>
            </a:pPr>
            <a:r>
              <a:rPr lang="en-US"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GHG emissions reduced 80 percent below 2006 levels by 2050</a:t>
            </a:r>
          </a:p>
          <a:p>
            <a:pPr marL="0" marR="0">
              <a:lnSpc>
                <a:spcPct val="115000"/>
              </a:lnSpc>
              <a:spcBef>
                <a:spcPts val="0"/>
              </a:spcBef>
              <a:spcAft>
                <a:spcPts val="1000"/>
              </a:spcAft>
            </a:pPr>
            <a:r>
              <a:rPr lang="en-US" sz="1200" dirty="0">
                <a:solidFill>
                  <a:schemeClr val="bg2"/>
                </a:solidFill>
                <a:latin typeface="Calibri" panose="020F0502020204030204" pitchFamily="34" charset="0"/>
                <a:cs typeface="Times New Roman" panose="02020603050405020304" pitchFamily="18" charset="0"/>
              </a:rPr>
              <a:t>U.S. Paris Agreement (2021)</a:t>
            </a:r>
          </a:p>
          <a:p>
            <a:pPr marL="342900" marR="0" lvl="0" indent="-342900">
              <a:lnSpc>
                <a:spcPct val="115000"/>
              </a:lnSpc>
              <a:spcBef>
                <a:spcPts val="0"/>
              </a:spcBef>
              <a:spcAft>
                <a:spcPts val="0"/>
              </a:spcAft>
              <a:buFont typeface="Symbol" panose="05050102010706020507" pitchFamily="18" charset="2"/>
              <a:buChar char=""/>
            </a:pPr>
            <a:r>
              <a:rPr lang="en-US"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50-52% of 2006 GHG emissions by 2030</a:t>
            </a:r>
          </a:p>
          <a:p>
            <a:pPr marL="342900" marR="0" lvl="0" indent="-342900">
              <a:lnSpc>
                <a:spcPct val="115000"/>
              </a:lnSpc>
              <a:spcBef>
                <a:spcPts val="0"/>
              </a:spcBef>
              <a:spcAft>
                <a:spcPts val="0"/>
              </a:spcAft>
              <a:buFont typeface="Symbol" panose="05050102010706020507" pitchFamily="18" charset="2"/>
              <a:buChar char=""/>
            </a:pPr>
            <a:r>
              <a:rPr lang="en-US"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NetZero GHG emissions no later than 2050</a:t>
            </a:r>
          </a:p>
          <a:p>
            <a:pPr marL="342900" marR="0" lvl="0" indent="-342900">
              <a:lnSpc>
                <a:spcPct val="115000"/>
              </a:lnSpc>
              <a:spcBef>
                <a:spcPts val="0"/>
              </a:spcBef>
              <a:spcAft>
                <a:spcPts val="1000"/>
              </a:spcAft>
              <a:buFont typeface="Symbol" panose="05050102010706020507" pitchFamily="18" charset="2"/>
              <a:buChar char=""/>
            </a:pPr>
            <a:r>
              <a:rPr lang="en-US" sz="16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a:t>
            </a:r>
            <a:r>
              <a:rPr lang="en-US" sz="1600" dirty="0">
                <a:solidFill>
                  <a:schemeClr val="accent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Biden’s infrastructure plan: 100% carbon-free electricity by 2035)</a:t>
            </a:r>
          </a:p>
          <a:p>
            <a:pPr marL="0" marR="0">
              <a:lnSpc>
                <a:spcPct val="115000"/>
              </a:lnSpc>
              <a:spcBef>
                <a:spcPts val="0"/>
              </a:spcBef>
              <a:spcAft>
                <a:spcPts val="1000"/>
              </a:spcAft>
            </a:pPr>
            <a:r>
              <a:rPr lang="en-US" sz="1200" dirty="0">
                <a:solidFill>
                  <a:schemeClr val="bg2"/>
                </a:solidFill>
                <a:latin typeface="Calibri" panose="020F0502020204030204" pitchFamily="34" charset="0"/>
                <a:cs typeface="Times New Roman" panose="02020603050405020304" pitchFamily="18" charset="0"/>
              </a:rPr>
              <a:t>IPCC Intergovernmental Panel on Climate Change</a:t>
            </a:r>
            <a:r>
              <a:rPr lang="en-US"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 10/8/2018: to limit catastrophe</a:t>
            </a:r>
          </a:p>
          <a:p>
            <a:pPr marL="342900" marR="0" lvl="0" indent="-342900">
              <a:lnSpc>
                <a:spcPct val="115000"/>
              </a:lnSpc>
              <a:spcBef>
                <a:spcPts val="0"/>
              </a:spcBef>
              <a:spcAft>
                <a:spcPts val="1000"/>
              </a:spcAft>
              <a:buFont typeface="Symbol" panose="05050102010706020507" pitchFamily="18" charset="2"/>
              <a:buChar char=""/>
            </a:pPr>
            <a:r>
              <a:rPr lang="en-US" sz="1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stay below 1.5C:  global GHG 45% below 2010 levels by 2030, and net zero by 2050</a:t>
            </a:r>
            <a:r>
              <a:rPr lang="en-US" sz="28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US" sz="1400" dirty="0"/>
          </a:p>
        </p:txBody>
      </p:sp>
    </p:spTree>
    <p:extLst>
      <p:ext uri="{BB962C8B-B14F-4D97-AF65-F5344CB8AC3E}">
        <p14:creationId xmlns:p14="http://schemas.microsoft.com/office/powerpoint/2010/main" val="3485854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9" name="Shape 8189"/>
          <p:cNvSpPr>
            <a:spLocks noGrp="1" noRot="1" noChangeAspect="1"/>
          </p:cNvSpPr>
          <p:nvPr>
            <p:ph type="sldImg"/>
          </p:nvPr>
        </p:nvSpPr>
        <p:spPr>
          <a:xfrm>
            <a:off x="381000" y="685800"/>
            <a:ext cx="6096000" cy="3429000"/>
          </a:xfrm>
          <a:prstGeom prst="rect">
            <a:avLst/>
          </a:prstGeom>
        </p:spPr>
        <p:txBody>
          <a:bodyPr/>
          <a:lstStyle/>
          <a:p>
            <a:endParaRPr/>
          </a:p>
        </p:txBody>
      </p:sp>
      <p:sp>
        <p:nvSpPr>
          <p:cNvPr id="8190" name="Shape 8190"/>
          <p:cNvSpPr>
            <a:spLocks noGrp="1"/>
          </p:cNvSpPr>
          <p:nvPr>
            <p:ph type="body" sz="quarter" idx="1"/>
          </p:nvPr>
        </p:nvSpPr>
        <p:spPr>
          <a:prstGeom prst="rect">
            <a:avLst/>
          </a:prstGeom>
        </p:spPr>
        <p:txBody>
          <a:bodyPr/>
          <a:lstStyle/>
          <a:p>
            <a:pPr>
              <a:defRPr b="1"/>
            </a:pPr>
            <a:r>
              <a:rPr lang="en-US"/>
              <a:t>ID #4842.B - Can be used in noncommercial online and TV broadcasts of your presentation, but not modified.</a:t>
            </a:r>
          </a:p>
          <a:p>
            <a:pPr>
              <a:defRPr sz="1400"/>
            </a:pPr>
            <a:endParaRPr lang="en-US"/>
          </a:p>
          <a:p>
            <a:pPr>
              <a:defRPr sz="1400"/>
            </a:pPr>
            <a:r>
              <a:rPr lang="en-US"/>
              <a:t>In transportation, we're seeing the beginnings of a massive shift to electric vehicles, …</a:t>
            </a:r>
          </a:p>
          <a:p>
            <a:pPr>
              <a:defRPr sz="1400"/>
            </a:pPr>
            <a:endParaRPr lang="en-US"/>
          </a:p>
          <a:p>
            <a:pPr>
              <a:defRPr sz="1200"/>
            </a:pPr>
            <a:r>
              <a:rPr lang="en-US" b="1"/>
              <a:t>DESCRIPTION</a:t>
            </a:r>
            <a:r>
              <a:rPr lang="en-US"/>
              <a:t>: Text slide listing auto manufacturers with an electric model in production</a:t>
            </a:r>
          </a:p>
          <a:p>
            <a:pPr>
              <a:defRPr sz="1200"/>
            </a:pPr>
            <a:endParaRPr lang="en-US"/>
          </a:p>
          <a:p>
            <a:pPr>
              <a:defRPr sz="1200"/>
            </a:pPr>
            <a:r>
              <a:rPr lang="en-US" b="1"/>
              <a:t>ADDITIONAL TALKING POINTS</a:t>
            </a:r>
            <a:r>
              <a:rPr lang="en-US"/>
              <a:t>:</a:t>
            </a:r>
            <a:endParaRPr lang="en-US" b="1"/>
          </a:p>
          <a:p>
            <a:pPr>
              <a:defRPr sz="1200"/>
            </a:pPr>
            <a:r>
              <a:rPr lang="en-US" b="1"/>
              <a:t>The transportation sector is the second-largest source of global greenhouse gas emissions. To slash emissions and avert catastrophic climate change, we need to transition to cleaner transportation alternatives.[1*] </a:t>
            </a:r>
          </a:p>
          <a:p>
            <a:pPr marL="148166" indent="-148166">
              <a:buSzPct val="75000"/>
              <a:buChar char="•"/>
              <a:defRPr sz="1200"/>
            </a:pPr>
            <a:r>
              <a:rPr lang="en-US"/>
              <a:t>The danger goes beyond climate impacts: air pollution from vehicle emissions increases the risk of cancer and respiratory issues like asthma and bronchitis.[2*]</a:t>
            </a:r>
          </a:p>
          <a:p>
            <a:pPr marL="148166" indent="-148166">
              <a:buSzPct val="75000"/>
              <a:buChar char="•"/>
              <a:defRPr sz="1200"/>
            </a:pPr>
            <a:r>
              <a:rPr lang="en-US"/>
              <a:t>Communities of color in the Northeast and Mid-Atlantic United States are exposed to approximately 66 percent more air pollution from vehicles than White residents.[3*]</a:t>
            </a:r>
          </a:p>
          <a:p>
            <a:pPr marL="148166" indent="-148166">
              <a:buSzPct val="75000"/>
              <a:buChar char="•"/>
              <a:defRPr sz="1200"/>
            </a:pPr>
            <a:r>
              <a:rPr lang="en-US"/>
              <a:t>Globally, vehicle emissions have been linked to approximately 385,000 premature deaths in 2015.[4*]</a:t>
            </a:r>
          </a:p>
          <a:p>
            <a:pPr>
              <a:defRPr sz="1200"/>
            </a:pPr>
            <a:endParaRPr lang="en-US" b="1"/>
          </a:p>
          <a:p>
            <a:pPr>
              <a:defRPr sz="1200"/>
            </a:pPr>
            <a:r>
              <a:rPr lang="en-US" b="1"/>
              <a:t>It took five years to sell the first million electric passenger cars, 17 months to sell the second million, and just six months to get from 3 million to 4 million.[5*]</a:t>
            </a:r>
          </a:p>
          <a:p>
            <a:pPr marL="148166" indent="-148166">
              <a:buSzPct val="75000"/>
              <a:buChar char="•"/>
              <a:defRPr sz="1200"/>
            </a:pPr>
            <a:r>
              <a:rPr lang="en-US"/>
              <a:t>Though the total volume of electric vehicles (EVs) is still low compared to traditional gas-powered vehicles, EV adoption is skyrocketing – with global sales growing by 46 percent in the first half of 2019, compared to the same period in 2018.[6*]</a:t>
            </a:r>
          </a:p>
          <a:p>
            <a:pPr marL="148166" indent="-148166">
              <a:buSzPct val="75000"/>
              <a:buChar char="•"/>
              <a:defRPr sz="1200"/>
            </a:pPr>
            <a:r>
              <a:rPr lang="en-US"/>
              <a:t>Much of the recent growth, especially in the US, has been due to the mass production of the Tesla Model 3, which was the highest-selling EV globally in 2019 – making up 13 percent of the global plug-in vehicle market.[7*]</a:t>
            </a:r>
          </a:p>
          <a:p>
            <a:pPr>
              <a:defRPr sz="1200"/>
            </a:pPr>
            <a:endParaRPr lang="en-US" b="1"/>
          </a:p>
          <a:p>
            <a:pPr>
              <a:defRPr sz="1200"/>
            </a:pPr>
            <a:r>
              <a:rPr lang="en-US" b="1"/>
              <a:t>Between 2010–2019, the price of lithium-ion batteries fell by 87 percent, contributing to the increasing competitiveness of EVs.[8*]</a:t>
            </a:r>
          </a:p>
          <a:p>
            <a:pPr marL="148166" indent="-148166">
              <a:buSzPct val="75000"/>
              <a:buChar char="•"/>
              <a:defRPr sz="1200"/>
            </a:pPr>
            <a:r>
              <a:rPr lang="en-US"/>
              <a:t>When the first mass-market EVs were introduced in 2010, the average cost of a battery pack was $1,000 per kWh. Falling costs meant that by 2017, Tesla’s Model 3 battery packs were only $190 per kWh.[8*], [9*]</a:t>
            </a:r>
          </a:p>
          <a:p>
            <a:pPr marL="148166" indent="-148166">
              <a:buSzPct val="75000"/>
              <a:buChar char="•"/>
              <a:defRPr sz="1200"/>
            </a:pPr>
            <a:r>
              <a:rPr lang="en-US"/>
              <a:t>f the price of battery packs falls between $125 and $150 per kWh, then EVs are forecast to cost the same or less than internal combustion vehicles. Experts project this will happen by the mid-2020s.[9*]</a:t>
            </a:r>
          </a:p>
          <a:p>
            <a:pPr marL="148166" indent="-148166">
              <a:buSzPct val="75000"/>
              <a:buChar char="•"/>
              <a:defRPr sz="1200"/>
            </a:pPr>
            <a:r>
              <a:rPr lang="en-US"/>
              <a:t>Some forecasts project the price of battery packs to fall to around $73 per kWh by 2030, as manufacturing methods and materials improve.[9*]</a:t>
            </a:r>
          </a:p>
          <a:p>
            <a:pPr>
              <a:defRPr sz="1200"/>
            </a:pPr>
            <a:endParaRPr lang="en-US" b="1"/>
          </a:p>
          <a:p>
            <a:pPr>
              <a:defRPr sz="1200"/>
            </a:pPr>
            <a:r>
              <a:rPr lang="en-US" b="1"/>
              <a:t>Financial incentives have helped to bridge the gap to make EVs cost-competitive.[10*]</a:t>
            </a:r>
          </a:p>
          <a:p>
            <a:pPr marL="148166" indent="-148166">
              <a:buSzPct val="75000"/>
              <a:buChar char="•"/>
              <a:defRPr sz="1200"/>
            </a:pPr>
            <a:r>
              <a:rPr lang="en-US"/>
              <a:t>Each of the top-10 countries for electric car registrations has some type of financial incentive in place.[10*]</a:t>
            </a:r>
          </a:p>
          <a:p>
            <a:pPr marL="148166" indent="-148166">
              <a:buSzPct val="75000"/>
              <a:buChar char="•"/>
              <a:defRPr sz="1200"/>
            </a:pPr>
            <a:r>
              <a:rPr lang="en-US"/>
              <a:t>China, the world’s largest market for electric cars, employs regulatory and purchase incentives that, together, led to nearly 800,000 electric vehicle registrations in 2018.[10*]</a:t>
            </a:r>
          </a:p>
          <a:p>
            <a:pPr marL="148166" indent="-148166">
              <a:buSzPct val="75000"/>
              <a:buChar char="•"/>
              <a:defRPr sz="1200"/>
            </a:pPr>
            <a:r>
              <a:rPr lang="en-US"/>
              <a:t>Germany, the United Kingdom, Italy, and Romania all offer purchase incentives for electric vehicles. Whereas, the US Norway, and the Netherlands offer tax bonuses, and France offers a combination purchase incentive and scrappage bonus for older non-EVs.[10*]</a:t>
            </a:r>
          </a:p>
          <a:p>
            <a:pPr marL="148166" indent="-148166">
              <a:buSzPct val="75000"/>
              <a:buChar char="•"/>
              <a:defRPr sz="1200"/>
            </a:pPr>
            <a:r>
              <a:rPr lang="en-US"/>
              <a:t>The US federal government offers a $7,500 consumer tax break for the first 200,000 vehicles an automaker sells. As of the beginning of 2020, only Tesla and General Motors hit the cap.[10*]</a:t>
            </a:r>
          </a:p>
          <a:p>
            <a:pPr>
              <a:defRPr sz="1200"/>
            </a:pPr>
            <a:endParaRPr lang="en-US" b="1"/>
          </a:p>
          <a:p>
            <a:pPr>
              <a:defRPr sz="1200"/>
            </a:pPr>
            <a:r>
              <a:rPr lang="en-US" b="1"/>
              <a:t>With the climate crisis deepening and viable alternatives to gas vehicles increasing, a growing number of countries are planning to phase out combustion engines. Many major auto manufacturers are also developing plans to phase out traditional vehicles and transition to entirely electric lineups.[11*]</a:t>
            </a:r>
          </a:p>
          <a:p>
            <a:pPr marL="148166" indent="-148166">
              <a:buSzPct val="75000"/>
              <a:buChar char="•"/>
              <a:defRPr sz="1200"/>
            </a:pPr>
            <a:r>
              <a:rPr lang="en-US"/>
              <a:t>Countries like China, India, the UK, and France have all announced plans or intentions to begin phasing out fossil fueled vehicles by 2030 or 2040.[11*]</a:t>
            </a:r>
          </a:p>
          <a:p>
            <a:pPr marL="148166" indent="-148166">
              <a:buSzPct val="75000"/>
              <a:buChar char="•"/>
              <a:defRPr sz="1200"/>
            </a:pPr>
            <a:r>
              <a:rPr lang="en-US"/>
              <a:t>The trend is similar in the auto manufacturer space: </a:t>
            </a:r>
          </a:p>
          <a:p>
            <a:pPr marL="148166" indent="-148166">
              <a:buSzPct val="75000"/>
              <a:buChar char="•"/>
              <a:defRPr sz="1200"/>
            </a:pPr>
            <a:r>
              <a:rPr lang="en-US"/>
              <a:t>Daimler (owner of Mercedes-Benz) is accelerating its EV program to have 10 new EVs by 2022.[11*]</a:t>
            </a:r>
          </a:p>
          <a:p>
            <a:pPr marL="148166" indent="-148166">
              <a:buSzPct val="75000"/>
              <a:buChar char="•"/>
              <a:defRPr sz="1200"/>
            </a:pPr>
            <a:r>
              <a:rPr lang="en-US"/>
              <a:t>All Volvo models introduced in 2019 and after will be hybrid or electric.[11*]</a:t>
            </a:r>
          </a:p>
          <a:p>
            <a:pPr marL="148166" indent="-148166">
              <a:buSzPct val="75000"/>
              <a:buChar char="•"/>
              <a:defRPr sz="1200"/>
            </a:pPr>
            <a:r>
              <a:rPr lang="en-US"/>
              <a:t>BMW will have 12 new battery electric vehicles (BEVs) and 13 new hybrids by 2025.[11*]</a:t>
            </a:r>
          </a:p>
          <a:p>
            <a:pPr marL="148166" indent="-148166">
              <a:buSzPct val="75000"/>
              <a:buChar char="•"/>
              <a:defRPr sz="1200"/>
            </a:pPr>
            <a:r>
              <a:rPr lang="en-US"/>
              <a:t>Volkswagen announced that it would attempt to bring 30 or more BEVs to the market by 2025.[11*]</a:t>
            </a:r>
          </a:p>
          <a:p>
            <a:pPr>
              <a:defRPr sz="1200"/>
            </a:pPr>
            <a:endParaRPr lang="en-US" b="1"/>
          </a:p>
          <a:p>
            <a:pPr>
              <a:defRPr sz="1200"/>
            </a:pPr>
            <a:r>
              <a:rPr lang="en-US" b="1"/>
              <a:t>The global electric vehicle market is expected to grow exponentially in the coming years.[12*]</a:t>
            </a:r>
          </a:p>
          <a:p>
            <a:pPr marL="148166" indent="-148166">
              <a:buSzPct val="75000"/>
              <a:buChar char="•"/>
              <a:defRPr sz="1200"/>
            </a:pPr>
            <a:r>
              <a:rPr lang="en-US"/>
              <a:t>The International Energy Agency projects that by 2030, electric vehicle stock could grow by more than 30 times 2019 levels and reach 245 million electric cars, buses, and trucks.[12*]</a:t>
            </a:r>
          </a:p>
          <a:p>
            <a:pPr marL="148166" indent="-148166">
              <a:buSzPct val="75000"/>
              <a:buChar char="•"/>
              <a:defRPr sz="1200"/>
            </a:pPr>
            <a:r>
              <a:rPr lang="en-US"/>
              <a:t>The US is projected to see 18.7 million EVs on its roads by 2030, up from 1 million at the end of 2018.[13*]</a:t>
            </a:r>
          </a:p>
          <a:p>
            <a:pPr marL="148166" indent="-148166">
              <a:buSzPct val="75000"/>
              <a:buChar char="•"/>
              <a:defRPr sz="1200"/>
            </a:pPr>
            <a:r>
              <a:rPr lang="en-US"/>
              <a:t>In 2019, electric buses continued to witness dynamic developments, with about half a million vehicles on the road worldwide.[12*]</a:t>
            </a:r>
          </a:p>
          <a:p>
            <a:pPr>
              <a:defRPr sz="1200"/>
            </a:pPr>
            <a:endParaRPr lang="en-US" b="1"/>
          </a:p>
          <a:p>
            <a:pPr>
              <a:defRPr sz="1200"/>
            </a:pPr>
            <a:r>
              <a:rPr lang="en-US" b="1"/>
              <a:t>REFERENCES</a:t>
            </a:r>
            <a:r>
              <a:rPr lang="en-US"/>
              <a:t>:</a:t>
            </a:r>
          </a:p>
          <a:p>
            <a:pPr>
              <a:defRPr sz="1200"/>
            </a:pPr>
            <a:r>
              <a:rPr lang="en-US"/>
              <a:t>[1*] International Energy Agency, "CO</a:t>
            </a:r>
            <a:r>
              <a:rPr lang="en-US" baseline="-5999"/>
              <a:t>2</a:t>
            </a:r>
            <a:r>
              <a:rPr lang="en-US"/>
              <a:t> Emissions," last accessed July 2020. </a:t>
            </a:r>
          </a:p>
          <a:p>
            <a:pPr>
              <a:defRPr sz="1200"/>
            </a:pPr>
            <a:r>
              <a:rPr lang="en-US"/>
              <a:t>https://www.iea.org/data-and-statistics?country=WORLD&amp;fuel=CO2%20emissions&amp;indicator=CO2%20emissions%20by%20sector</a:t>
            </a:r>
          </a:p>
          <a:p>
            <a:pPr>
              <a:defRPr sz="1200"/>
            </a:pPr>
            <a:r>
              <a:rPr lang="en-US"/>
              <a:t>[2*] Union of Concerned Scientists, “Vehicles, Air Pollution, and Human Health,” July 18, 2014. https://www.ucsusa.org/clean-vehicles/vehicles-air-pollution-and-human-health</a:t>
            </a:r>
          </a:p>
          <a:p>
            <a:pPr>
              <a:defRPr sz="1200"/>
            </a:pPr>
            <a:r>
              <a:rPr lang="en-US"/>
              <a:t>[3*] Union of Concerned Scientists, “Inequitable Exposure to Air Pollution from Vehicles in the Northeast and Mid-Atlantic,” June 21, 2019. https://www.ucsusa.org/resources/inequitable-exposure-air-pollution-vehicles</a:t>
            </a:r>
          </a:p>
          <a:p>
            <a:pPr>
              <a:defRPr sz="1200"/>
            </a:pPr>
            <a:r>
              <a:rPr lang="en-US"/>
              <a:t>[4*] Susan </a:t>
            </a:r>
            <a:r>
              <a:rPr lang="en-US" err="1"/>
              <a:t>Anenberg</a:t>
            </a:r>
            <a:r>
              <a:rPr lang="en-US"/>
              <a:t>, et al., "A global snapshot of the air pollution-related health impacts of transportation sector emissions in 2010 and 2015," (The International Council on Clean Transportation, February 2019). https://theicct.org/publications/health-impacts-transport-emissions-2010-2015</a:t>
            </a:r>
          </a:p>
          <a:p>
            <a:pPr>
              <a:defRPr sz="1200"/>
            </a:pPr>
            <a:r>
              <a:rPr lang="en-US"/>
              <a:t>[5*] Bloomberg New Energy Finance, "Cumulative Global EV Sales Hit 4 Million," August 30, 2018. https://about.bnef.com/blog/cumulative-global-ev-sales-hit-4-million/</a:t>
            </a:r>
          </a:p>
          <a:p>
            <a:pPr>
              <a:defRPr sz="1200"/>
            </a:pPr>
            <a:r>
              <a:rPr lang="en-US"/>
              <a:t>[6*] Edison Electric Institute, "Electric Vehicle Sales: Facts &amp; Figures," (October 2019). https://www.eei.org/issuesandpolicy/electrictransportation/Documents/FINAL_EV_Sales_Update_Oct2019.pdf</a:t>
            </a:r>
          </a:p>
          <a:p>
            <a:pPr>
              <a:defRPr sz="1200"/>
            </a:pPr>
            <a:r>
              <a:rPr lang="en-US"/>
              <a:t>[7*] Zachary Shahan, “Tesla Model 3 Sales = ~4× Nissan LEAF Sales, World’s 2nd Best Selling EV Outside Of China — November EV Sales Report,” </a:t>
            </a:r>
            <a:r>
              <a:rPr lang="en-US" err="1"/>
              <a:t>CleanTechnica</a:t>
            </a:r>
            <a:r>
              <a:rPr lang="en-US"/>
              <a:t>, January 4, 2020. </a:t>
            </a:r>
          </a:p>
          <a:p>
            <a:pPr>
              <a:defRPr sz="1200"/>
            </a:pPr>
            <a:r>
              <a:rPr lang="en-US"/>
              <a:t>https://cleantechnica.com/2020/01/04/tesla-model-3-sales-4x-nissan-leaf-sales-worlds-2nd-best-selling-ev-outside-of-china-november-ev-sales-report/</a:t>
            </a:r>
          </a:p>
          <a:p>
            <a:pPr>
              <a:defRPr sz="1200"/>
            </a:pPr>
            <a:r>
              <a:rPr lang="en-US"/>
              <a:t>[8*] Veronika </a:t>
            </a:r>
            <a:r>
              <a:rPr lang="en-US" err="1"/>
              <a:t>Henze</a:t>
            </a:r>
            <a:r>
              <a:rPr lang="en-US"/>
              <a:t>, "Battery Pack Prices Fall As Market Ramps Up With Market Average At $156/kWh In 2019," Bloomberg New Energy Finance, December 3, 2019. https://about.bnef.com/blog/battery-pack-prices-fall-as-market-ramps-up-with-market-average-at-156-kwh-in-2019</a:t>
            </a:r>
          </a:p>
          <a:p>
            <a:pPr>
              <a:defRPr sz="1200"/>
            </a:pPr>
            <a:r>
              <a:rPr lang="en-US"/>
              <a:t>[9*] Union of Concerned Scientists, “Electric Vehicle Batteries: Materials, Cost, Lifespan,” March 9, 2018. https://www.ucsusa.org/clean-vehicles/electric-vehicles/electric-cars-battery-life-materials-cost</a:t>
            </a:r>
          </a:p>
          <a:p>
            <a:pPr>
              <a:defRPr sz="1200"/>
            </a:pPr>
            <a:r>
              <a:rPr lang="en-US"/>
              <a:t>[10*] Volkswagen </a:t>
            </a:r>
            <a:r>
              <a:rPr lang="en-US" err="1"/>
              <a:t>Aktiengesellschaft</a:t>
            </a:r>
            <a:r>
              <a:rPr lang="en-US"/>
              <a:t>, “How electric car incentives around the world work,” May 28, 2019. https://www.volkswagenag.com/en/news/stories/2019/05/how-electric-car-incentives-around-the-world-work.html</a:t>
            </a:r>
          </a:p>
          <a:p>
            <a:pPr>
              <a:defRPr sz="1200"/>
            </a:pPr>
            <a:r>
              <a:rPr lang="en-US"/>
              <a:t>[11*] David Roberts, “The world’s largest car market just announced an imminent end to gas and diesel cars,” Vox, September 13, 2017. https://www.vox.com/energy-and-environment/2017/9/13/16293258/ev-revolution</a:t>
            </a:r>
          </a:p>
          <a:p>
            <a:pPr>
              <a:defRPr sz="1200"/>
            </a:pPr>
            <a:r>
              <a:rPr lang="en-US"/>
              <a:t>[12*] International Energy Agency, “Global EV Outlook 2020,” June 2020. https://www.iea.org/reports/global-ev-outlook-2020</a:t>
            </a:r>
          </a:p>
          <a:p>
            <a:pPr>
              <a:defRPr sz="1200"/>
            </a:pPr>
            <a:r>
              <a:rPr lang="en-US"/>
              <a:t>[13*] Adam Cooper and Kellen Schefter, “Electric Vehicle Sales Forecast and the Charging Infrastructure Required Through 2030,” The Edison Foundation Institute for Electric Innovation and the Edison Electric Institute, November 30, 2018. https://www.edisonfoundation.net/-/media/Files/IEI/publications/IEI_EEI-EV-Forecast-Report_Nov2018.ashx</a:t>
            </a:r>
          </a:p>
          <a:p>
            <a:pPr>
              <a:defRPr sz="1200" b="1"/>
            </a:pPr>
            <a:endParaRPr lang="en-US"/>
          </a:p>
          <a:p>
            <a:pPr>
              <a:defRPr sz="1200"/>
            </a:pPr>
            <a:r>
              <a:rPr lang="en-US" b="1"/>
              <a:t>SLIDE SOURCE(S)</a:t>
            </a:r>
            <a:r>
              <a:rPr lang="en-US"/>
              <a:t>: https://evobsession.com/electric-car-sales/</a:t>
            </a:r>
          </a:p>
          <a:p>
            <a:pPr>
              <a:defRPr b="1"/>
            </a:pPr>
            <a:endParaRPr/>
          </a:p>
        </p:txBody>
      </p:sp>
    </p:spTree>
    <p:extLst>
      <p:ext uri="{BB962C8B-B14F-4D97-AF65-F5344CB8AC3E}">
        <p14:creationId xmlns:p14="http://schemas.microsoft.com/office/powerpoint/2010/main" val="1558555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You can switch to 100% clean electricity, AND save money, instead of defaulting to 20% clean electric from JCP&amp;L.</a:t>
            </a:r>
          </a:p>
          <a:p>
            <a:r>
              <a:rPr lang="en-US" dirty="0"/>
              <a:t>Best investment: If you can SOON, pay cash to install rooftop solar.</a:t>
            </a:r>
          </a:p>
          <a:p>
            <a:r>
              <a:rPr lang="en-US" dirty="0"/>
              <a:t>OR (same GHG reduction): </a:t>
            </a:r>
            <a:r>
              <a:rPr lang="en-US" dirty="0" err="1"/>
              <a:t>swtich</a:t>
            </a:r>
            <a:r>
              <a:rPr lang="en-US" dirty="0"/>
              <a:t> to 100% clean supplier (spend 10 minutes, selecting vendor at URL)</a:t>
            </a:r>
          </a:p>
          <a:p>
            <a:pPr marL="0" marR="0" lvl="0" indent="0" defTabSz="457200" eaLnBrk="1" fontAlgn="auto" latinLnBrk="0" hangingPunct="1">
              <a:lnSpc>
                <a:spcPct val="100000"/>
              </a:lnSpc>
              <a:spcBef>
                <a:spcPts val="0"/>
              </a:spcBef>
              <a:spcAft>
                <a:spcPts val="0"/>
              </a:spcAft>
              <a:buClrTx/>
              <a:buSzTx/>
              <a:buFontTx/>
              <a:buNone/>
              <a:tabLst/>
              <a:defRPr/>
            </a:pPr>
            <a:r>
              <a:rPr lang="en-US" dirty="0"/>
              <a:t>OR – wait a couple of years for investors to build large array “Community Solar” fields – which should prove to be a GREAT investment for you</a:t>
            </a:r>
          </a:p>
          <a:p>
            <a:pPr marL="0" marR="0" lvl="0" indent="0" defTabSz="457200" eaLnBrk="1" fontAlgn="auto" latinLnBrk="0" hangingPunct="1">
              <a:lnSpc>
                <a:spcPct val="100000"/>
              </a:lnSpc>
              <a:spcBef>
                <a:spcPts val="0"/>
              </a:spcBef>
              <a:spcAft>
                <a:spcPts val="0"/>
              </a:spcAft>
              <a:buClrTx/>
              <a:buSzTx/>
              <a:buFontTx/>
              <a:buNone/>
              <a:tabLst/>
              <a:defRPr/>
            </a:pPr>
            <a:r>
              <a:rPr lang="en-US" dirty="0"/>
              <a:t>CLICK</a:t>
            </a:r>
          </a:p>
        </p:txBody>
      </p:sp>
    </p:spTree>
    <p:extLst>
      <p:ext uri="{BB962C8B-B14F-4D97-AF65-F5344CB8AC3E}">
        <p14:creationId xmlns:p14="http://schemas.microsoft.com/office/powerpoint/2010/main" val="3736187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For last 3 years, I have maintained a price-ranked list of 3</a:t>
            </a:r>
            <a:r>
              <a:rPr lang="en-US" baseline="30000" dirty="0"/>
              <a:t>rd</a:t>
            </a:r>
            <a:r>
              <a:rPr lang="en-US" dirty="0"/>
              <a:t> party suppliers of renewable electricity</a:t>
            </a:r>
          </a:p>
        </p:txBody>
      </p:sp>
    </p:spTree>
    <p:extLst>
      <p:ext uri="{BB962C8B-B14F-4D97-AF65-F5344CB8AC3E}">
        <p14:creationId xmlns:p14="http://schemas.microsoft.com/office/powerpoint/2010/main" val="3210197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31838"/>
            <a:ext cx="6503988" cy="3659187"/>
          </a:xfrm>
        </p:spPr>
      </p:sp>
      <p:sp>
        <p:nvSpPr>
          <p:cNvPr id="3" name="Notes Placeholder 2"/>
          <p:cNvSpPr>
            <a:spLocks noGrp="1"/>
          </p:cNvSpPr>
          <p:nvPr>
            <p:ph type="body" idx="1"/>
          </p:nvPr>
        </p:nvSpPr>
        <p:spPr/>
        <p:txBody>
          <a:bodyPr/>
          <a:lstStyle/>
          <a:p>
            <a:r>
              <a:rPr lang="en-US" sz="1400" dirty="0"/>
              <a:t>AND/OR – JOIN WITH OTHERS and push for your town to switch ALL residents to 100% renewable Community Choice Electric aggregation.  This saves 5 or 10% on electric bill, and has the BIGGEST GHG reduction!</a:t>
            </a:r>
          </a:p>
        </p:txBody>
      </p:sp>
    </p:spTree>
    <p:extLst>
      <p:ext uri="{BB962C8B-B14F-4D97-AF65-F5344CB8AC3E}">
        <p14:creationId xmlns:p14="http://schemas.microsoft.com/office/powerpoint/2010/main" val="57860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336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2050086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And the Youth of the world demanded Climate Action during this Strike, Sept, 2019, by 250K people in NYC  (8 million people, in thousands of events during the week before and during the 2019 UN Climate summit in  this was the current UN Climate summit in NYC.</a:t>
            </a:r>
          </a:p>
          <a:p>
            <a:r>
              <a:rPr lang="en-US" dirty="0"/>
              <a:t>  Pat and I were down there carrying Climate Crisis signs as we marched and chanted to Battery Park to hear Greta Thunberg, the climate hero of the world’s youth.</a:t>
            </a:r>
          </a:p>
        </p:txBody>
      </p:sp>
    </p:spTree>
    <p:extLst>
      <p:ext uri="{BB962C8B-B14F-4D97-AF65-F5344CB8AC3E}">
        <p14:creationId xmlns:p14="http://schemas.microsoft.com/office/powerpoint/2010/main" val="3972414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3600" cy="2628900"/>
          </a:xfrm>
        </p:spPr>
      </p:sp>
      <p:sp>
        <p:nvSpPr>
          <p:cNvPr id="3" name="Notes Placeholder 2"/>
          <p:cNvSpPr>
            <a:spLocks noGrp="1"/>
          </p:cNvSpPr>
          <p:nvPr>
            <p:ph type="body" idx="1"/>
          </p:nvPr>
        </p:nvSpPr>
        <p:spPr/>
        <p:txBody>
          <a:bodyPr/>
          <a:lstStyle/>
          <a:p>
            <a:r>
              <a:rPr lang="en-US" dirty="0"/>
              <a:t>197 countries have signed or acceded   to the Paris agreement.  Subsequently, the Trump administration announced its intention to withdraw</a:t>
            </a:r>
          </a:p>
        </p:txBody>
      </p:sp>
    </p:spTree>
    <p:extLst>
      <p:ext uri="{BB962C8B-B14F-4D97-AF65-F5344CB8AC3E}">
        <p14:creationId xmlns:p14="http://schemas.microsoft.com/office/powerpoint/2010/main" val="233402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71DED-7A13-4935-A2BD-3193EC1C5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BBFCA7-38F6-4D40-B84D-B53454E5B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EA506D-280E-434E-834E-8770223FA798}"/>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5" name="Footer Placeholder 4">
            <a:extLst>
              <a:ext uri="{FF2B5EF4-FFF2-40B4-BE49-F238E27FC236}">
                <a16:creationId xmlns:a16="http://schemas.microsoft.com/office/drawing/2014/main" id="{17949BB5-CC6E-4284-ADC2-2FF3927C7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0887A-B98E-4F47-B8C6-EC5B65EBCAED}"/>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4084579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734E-BD39-4150-BC61-8A41304844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9B8CA4-DB14-4276-A7B2-948FF0AEA0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84A87F-609E-4373-B3DA-24965F8489BB}"/>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5" name="Footer Placeholder 4">
            <a:extLst>
              <a:ext uri="{FF2B5EF4-FFF2-40B4-BE49-F238E27FC236}">
                <a16:creationId xmlns:a16="http://schemas.microsoft.com/office/drawing/2014/main" id="{7A61BC2C-0B43-4AAF-B71C-6E293F528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B38632-09C6-4BD1-95A6-83CE9BBD1765}"/>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200794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E747D-7CCF-43E8-B657-D717AF63BA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2FEF55-1DE2-4FD2-B51A-2F889BE842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A04AC-B2EC-47C7-BD10-87E8E8062787}"/>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5" name="Footer Placeholder 4">
            <a:extLst>
              <a:ext uri="{FF2B5EF4-FFF2-40B4-BE49-F238E27FC236}">
                <a16:creationId xmlns:a16="http://schemas.microsoft.com/office/drawing/2014/main" id="{646A1D14-472E-43B3-ABF4-D8E95C29F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32449-125C-454A-A97B-06403F298DC2}"/>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321518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104712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552450" y="295275"/>
            <a:ext cx="10315575" cy="581025"/>
          </a:xfrm>
          <a:prstGeom prst="rect">
            <a:avLst/>
          </a:prstGeom>
          <a:effectLst>
            <a:outerShdw blurRad="38100" dist="38100" dir="5400000" rotWithShape="0">
              <a:srgbClr val="000000">
                <a:alpha val="90000"/>
              </a:srgbClr>
            </a:outerShdw>
          </a:effectLst>
        </p:spPr>
        <p:txBody>
          <a:bodyPr/>
          <a:lstStyle>
            <a:lvl1pPr>
              <a:lnSpc>
                <a:spcPts val="4050"/>
              </a:lnSpc>
            </a:lvl1pPr>
          </a:lstStyle>
          <a:p>
            <a:r>
              <a:t>Title Text</a:t>
            </a:r>
          </a:p>
        </p:txBody>
      </p:sp>
      <p:sp>
        <p:nvSpPr>
          <p:cNvPr id="21" name="Body Level One…"/>
          <p:cNvSpPr txBox="1">
            <a:spLocks noGrp="1"/>
          </p:cNvSpPr>
          <p:nvPr>
            <p:ph type="body" sz="quarter" idx="1"/>
          </p:nvPr>
        </p:nvSpPr>
        <p:spPr>
          <a:xfrm>
            <a:off x="552450" y="809625"/>
            <a:ext cx="10315575" cy="571500"/>
          </a:xfrm>
          <a:prstGeom prst="rect">
            <a:avLst/>
          </a:prstGeom>
          <a:effectLst>
            <a:outerShdw blurRad="38100" dist="38100" dir="5400000" rotWithShape="0">
              <a:srgbClr val="000000">
                <a:alpha val="90000"/>
              </a:srgbClr>
            </a:outerShdw>
          </a:effectLst>
        </p:spPr>
        <p:txBody>
          <a:bodyPr/>
          <a:lstStyle>
            <a:lvl1pPr>
              <a:spcBef>
                <a:spcPts val="975"/>
              </a:spcBef>
              <a:defRPr sz="1950">
                <a:solidFill>
                  <a:srgbClr val="FFFFFF"/>
                </a:solidFill>
              </a:defRPr>
            </a:lvl1pPr>
            <a:lvl2pPr marL="28575" indent="0">
              <a:buSzTx/>
              <a:buNone/>
              <a:defRPr sz="1950" b="1"/>
            </a:lvl2pPr>
            <a:lvl3pPr marL="0" indent="219075">
              <a:buSzTx/>
              <a:buNone/>
              <a:defRPr b="1"/>
            </a:lvl3pPr>
            <a:lvl4pPr marL="0" indent="461963">
              <a:buSzTx/>
              <a:buNone/>
              <a:defRPr sz="1950" b="1"/>
            </a:lvl4pPr>
            <a:lvl5pPr marL="0" indent="671513">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425382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647700" y="447675"/>
            <a:ext cx="10896600" cy="571500"/>
          </a:xfrm>
          <a:prstGeom prst="rect">
            <a:avLst/>
          </a:prstGeom>
        </p:spPr>
        <p:txBody>
          <a:bodyPr/>
          <a:lstStyle>
            <a:lvl1pPr algn="ctr">
              <a:lnSpc>
                <a:spcPts val="4050"/>
              </a:lnSpc>
              <a:spcBef>
                <a:spcPts val="225"/>
              </a:spcBef>
            </a:lvl1pPr>
          </a:lstStyle>
          <a:p>
            <a:r>
              <a:t>Title Text</a:t>
            </a:r>
          </a:p>
        </p:txBody>
      </p:sp>
      <p:sp>
        <p:nvSpPr>
          <p:cNvPr id="39" name="Body Level One…"/>
          <p:cNvSpPr txBox="1">
            <a:spLocks noGrp="1"/>
          </p:cNvSpPr>
          <p:nvPr>
            <p:ph type="body" sz="quarter" idx="1"/>
          </p:nvPr>
        </p:nvSpPr>
        <p:spPr>
          <a:xfrm>
            <a:off x="647700" y="952500"/>
            <a:ext cx="10896600" cy="762000"/>
          </a:xfrm>
          <a:prstGeom prst="rect">
            <a:avLst/>
          </a:prstGeom>
        </p:spPr>
        <p:txBody>
          <a:bodyPr/>
          <a:lstStyle>
            <a:lvl1pPr algn="ctr"/>
            <a:lvl2pPr marL="28575" indent="171450">
              <a:buSzTx/>
              <a:buNone/>
              <a:defRPr sz="2400" b="1"/>
            </a:lvl2pPr>
            <a:lvl3pPr marL="0" indent="342900">
              <a:buSzTx/>
              <a:buNone/>
              <a:defRPr sz="2250" b="1"/>
            </a:lvl3pPr>
            <a:lvl4pPr marL="0" indent="514350">
              <a:buSzTx/>
              <a:buNone/>
              <a:defRPr sz="1950" b="1"/>
            </a:lvl4pPr>
            <a:lvl5pPr marL="0" indent="6858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132398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356042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647700" y="447675"/>
            <a:ext cx="10896600" cy="3686175"/>
          </a:xfrm>
          <a:prstGeom prst="rect">
            <a:avLst/>
          </a:prstGeom>
        </p:spPr>
        <p:txBody>
          <a:bodyPr anchor="ctr"/>
          <a:lstStyle>
            <a:lvl1pPr algn="ctr">
              <a:lnSpc>
                <a:spcPts val="4125"/>
              </a:lnSpc>
            </a:lvl1pPr>
          </a:lstStyle>
          <a:p>
            <a:r>
              <a:t>Title Text</a:t>
            </a:r>
          </a:p>
        </p:txBody>
      </p:sp>
      <p:sp>
        <p:nvSpPr>
          <p:cNvPr id="82"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250">
                <a:solidFill>
                  <a:srgbClr val="FFFFFF"/>
                </a:solidFill>
              </a:defRPr>
            </a:lvl1pPr>
            <a:lvl2pPr marL="28575" indent="0" algn="ctr">
              <a:spcBef>
                <a:spcPts val="225"/>
              </a:spcBef>
              <a:buSzTx/>
              <a:buNone/>
              <a:defRPr sz="1800" b="1">
                <a:solidFill>
                  <a:srgbClr val="9DA9A9"/>
                </a:solidFill>
              </a:defRPr>
            </a:lvl2pPr>
            <a:lvl3pPr marL="0" indent="219075" algn="ctr">
              <a:buSzTx/>
              <a:buNone/>
              <a:defRPr sz="1800" b="1">
                <a:solidFill>
                  <a:srgbClr val="9DA9A9"/>
                </a:solidFill>
              </a:defRPr>
            </a:lvl3pPr>
            <a:lvl4pPr marL="0" indent="461963" algn="ctr">
              <a:buSzTx/>
              <a:buNone/>
              <a:defRPr sz="1800" b="1">
                <a:solidFill>
                  <a:srgbClr val="9DA9A9"/>
                </a:solidFill>
              </a:defRPr>
            </a:lvl4pPr>
            <a:lvl5pPr marL="0" indent="671513" algn="ctr">
              <a:buSzTx/>
              <a:buNone/>
              <a:defRPr sz="1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058838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552450" y="295275"/>
            <a:ext cx="10315575" cy="523875"/>
          </a:xfrm>
          <a:prstGeom prst="rect">
            <a:avLst/>
          </a:prstGeom>
          <a:effectLst>
            <a:outerShdw blurRad="38100" dist="38100" dir="5400000" rotWithShape="0">
              <a:srgbClr val="000000">
                <a:alpha val="90000"/>
              </a:srgbClr>
            </a:outerShdw>
          </a:effectLst>
        </p:spPr>
        <p:txBody>
          <a:bodyPr/>
          <a:lstStyle>
            <a:lvl1pPr>
              <a:lnSpc>
                <a:spcPts val="3750"/>
              </a:lnSpc>
              <a:defRPr sz="3150"/>
            </a:lvl1pPr>
          </a:lstStyle>
          <a:p>
            <a:r>
              <a:t>Title Text</a:t>
            </a:r>
          </a:p>
        </p:txBody>
      </p:sp>
      <p:sp>
        <p:nvSpPr>
          <p:cNvPr id="91" name="Body Level One…"/>
          <p:cNvSpPr txBox="1">
            <a:spLocks noGrp="1"/>
          </p:cNvSpPr>
          <p:nvPr>
            <p:ph type="body" sz="quarter" idx="1"/>
          </p:nvPr>
        </p:nvSpPr>
        <p:spPr>
          <a:xfrm>
            <a:off x="552450" y="762000"/>
            <a:ext cx="10315575" cy="666750"/>
          </a:xfrm>
          <a:prstGeom prst="rect">
            <a:avLst/>
          </a:prstGeom>
          <a:effectLst>
            <a:outerShdw blurRad="38100" dist="38100" dir="5400000" rotWithShape="0">
              <a:srgbClr val="000000">
                <a:alpha val="90000"/>
              </a:srgbClr>
            </a:outerShdw>
          </a:effectLst>
        </p:spPr>
        <p:txBody>
          <a:bodyPr/>
          <a:lstStyle>
            <a:lvl1pPr>
              <a:spcBef>
                <a:spcPts val="975"/>
              </a:spcBef>
              <a:defRPr sz="1800">
                <a:solidFill>
                  <a:srgbClr val="FFFFFF"/>
                </a:solidFill>
              </a:defRPr>
            </a:lvl1pPr>
            <a:lvl2pPr marL="28575" indent="0">
              <a:buSzTx/>
              <a:buNone/>
              <a:defRPr sz="1800" b="1"/>
            </a:lvl2pPr>
            <a:lvl3pPr marL="0" indent="219075">
              <a:buSzTx/>
              <a:buNone/>
              <a:defRPr sz="1800" b="1"/>
            </a:lvl3pPr>
            <a:lvl4pPr marL="0" indent="461963">
              <a:buSzTx/>
              <a:buNone/>
              <a:defRPr sz="1800" b="1"/>
            </a:lvl4pPr>
            <a:lvl5pPr marL="0" indent="671513">
              <a:buSz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1020568" y="6500427"/>
            <a:ext cx="141064" cy="138499"/>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39431894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552450" y="295275"/>
            <a:ext cx="10315575" cy="523875"/>
          </a:xfrm>
          <a:prstGeom prst="rect">
            <a:avLst/>
          </a:prstGeom>
          <a:effectLst>
            <a:outerShdw blurRad="38100" dist="38100" dir="5400000" rotWithShape="0">
              <a:srgbClr val="000000">
                <a:alpha val="90000"/>
              </a:srgbClr>
            </a:outerShdw>
          </a:effectLst>
        </p:spPr>
        <p:txBody>
          <a:bodyPr/>
          <a:lstStyle>
            <a:lvl1pPr>
              <a:lnSpc>
                <a:spcPts val="4050"/>
              </a:lnSpc>
            </a:lvl1pPr>
          </a:lstStyle>
          <a:p>
            <a:r>
              <a:t>Title Text</a:t>
            </a:r>
          </a:p>
        </p:txBody>
      </p:sp>
      <p:sp>
        <p:nvSpPr>
          <p:cNvPr id="100" name="Body Level One…"/>
          <p:cNvSpPr txBox="1">
            <a:spLocks noGrp="1"/>
          </p:cNvSpPr>
          <p:nvPr>
            <p:ph type="body" sz="quarter" idx="1"/>
          </p:nvPr>
        </p:nvSpPr>
        <p:spPr>
          <a:xfrm>
            <a:off x="552450" y="809625"/>
            <a:ext cx="10315575" cy="571500"/>
          </a:xfrm>
          <a:prstGeom prst="rect">
            <a:avLst/>
          </a:prstGeom>
          <a:effectLst>
            <a:outerShdw blurRad="38100" dist="38100" dir="5400000" rotWithShape="0">
              <a:srgbClr val="000000">
                <a:alpha val="90000"/>
              </a:srgbClr>
            </a:outerShdw>
          </a:effectLst>
        </p:spPr>
        <p:txBody>
          <a:bodyPr/>
          <a:lstStyle>
            <a:lvl1pPr>
              <a:spcBef>
                <a:spcPts val="975"/>
              </a:spcBef>
              <a:defRPr sz="1950">
                <a:solidFill>
                  <a:srgbClr val="FFFFFF"/>
                </a:solidFill>
              </a:defRPr>
            </a:lvl1pPr>
            <a:lvl2pPr marL="28575" indent="0">
              <a:buSzTx/>
              <a:buNone/>
              <a:defRPr sz="1950" b="1"/>
            </a:lvl2pPr>
            <a:lvl3pPr marL="0" indent="219075">
              <a:buSzTx/>
              <a:buNone/>
              <a:defRPr b="1"/>
            </a:lvl3pPr>
            <a:lvl4pPr marL="0" indent="461963">
              <a:buSzTx/>
              <a:buNone/>
              <a:defRPr sz="1950" b="1"/>
            </a:lvl4pPr>
            <a:lvl5pPr marL="0" indent="671513">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701775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647700" y="447675"/>
            <a:ext cx="10896600" cy="3686175"/>
          </a:xfrm>
          <a:prstGeom prst="rect">
            <a:avLst/>
          </a:prstGeom>
        </p:spPr>
        <p:txBody>
          <a:bodyPr anchor="ctr"/>
          <a:lstStyle>
            <a:lvl1pPr algn="ctr">
              <a:lnSpc>
                <a:spcPts val="5025"/>
              </a:lnSpc>
              <a:defRPr sz="4125"/>
            </a:lvl1pPr>
          </a:lstStyle>
          <a:p>
            <a:r>
              <a:t>Title Text</a:t>
            </a:r>
          </a:p>
        </p:txBody>
      </p:sp>
      <p:sp>
        <p:nvSpPr>
          <p:cNvPr id="127"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3000">
                <a:solidFill>
                  <a:srgbClr val="FFFFFF"/>
                </a:solidFill>
              </a:defRPr>
            </a:lvl1pPr>
            <a:lvl2pPr marL="28575" indent="0" algn="ctr">
              <a:spcBef>
                <a:spcPts val="225"/>
              </a:spcBef>
              <a:buSzTx/>
              <a:buNone/>
              <a:defRPr b="1">
                <a:solidFill>
                  <a:srgbClr val="9DA9A9"/>
                </a:solidFill>
              </a:defRPr>
            </a:lvl2pPr>
            <a:lvl3pPr marL="0" indent="219075" algn="ctr">
              <a:buSzTx/>
              <a:buNone/>
              <a:defRPr sz="2250" b="1">
                <a:solidFill>
                  <a:srgbClr val="9DA9A9"/>
                </a:solidFill>
              </a:defRPr>
            </a:lvl3pPr>
            <a:lvl4pPr marL="0" indent="461963" algn="ctr">
              <a:buSzTx/>
              <a:buNone/>
              <a:defRPr sz="2250" b="1">
                <a:solidFill>
                  <a:srgbClr val="9DA9A9"/>
                </a:solidFill>
              </a:defRPr>
            </a:lvl4pPr>
            <a:lvl5pPr marL="0" indent="671513" algn="ctr">
              <a:buSzTx/>
              <a:buNone/>
              <a:defRPr sz="225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27299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9F3F3-8FB5-4333-8EC8-EA2918FE6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E3947A-385D-4828-B13D-1BB121AAAF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C6814-FE4E-4AA8-8879-F675169719DB}"/>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5" name="Footer Placeholder 4">
            <a:extLst>
              <a:ext uri="{FF2B5EF4-FFF2-40B4-BE49-F238E27FC236}">
                <a16:creationId xmlns:a16="http://schemas.microsoft.com/office/drawing/2014/main" id="{71D9EA17-F6E2-4A62-8618-E83F5F6B6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CD4C2A-3702-4172-8FCB-AA710A659CA4}"/>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1474370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647700" y="447675"/>
            <a:ext cx="10896600" cy="3686175"/>
          </a:xfrm>
          <a:prstGeom prst="rect">
            <a:avLst/>
          </a:prstGeom>
        </p:spPr>
        <p:txBody>
          <a:bodyPr anchor="ctr"/>
          <a:lstStyle>
            <a:lvl1pPr algn="ctr">
              <a:lnSpc>
                <a:spcPts val="5025"/>
              </a:lnSpc>
              <a:defRPr sz="4125"/>
            </a:lvl1pPr>
          </a:lstStyle>
          <a:p>
            <a:r>
              <a:t>Title Text</a:t>
            </a:r>
          </a:p>
        </p:txBody>
      </p:sp>
      <p:sp>
        <p:nvSpPr>
          <p:cNvPr id="145"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850">
                <a:solidFill>
                  <a:srgbClr val="FFFFFF"/>
                </a:solidFill>
              </a:defRPr>
            </a:lvl1pPr>
            <a:lvl2pPr marL="28575" indent="0" algn="ctr">
              <a:spcBef>
                <a:spcPts val="225"/>
              </a:spcBef>
              <a:buSzTx/>
              <a:buNone/>
              <a:defRPr sz="2100" b="1">
                <a:solidFill>
                  <a:srgbClr val="9DA9A9"/>
                </a:solidFill>
              </a:defRPr>
            </a:lvl2pPr>
            <a:lvl3pPr marL="0" indent="219075" algn="ctr">
              <a:buSzTx/>
              <a:buNone/>
              <a:defRPr sz="2100" b="1">
                <a:solidFill>
                  <a:srgbClr val="9DA9A9"/>
                </a:solidFill>
              </a:defRPr>
            </a:lvl3pPr>
            <a:lvl4pPr marL="0" indent="461963" algn="ctr">
              <a:buSzTx/>
              <a:buNone/>
              <a:defRPr sz="2100" b="1">
                <a:solidFill>
                  <a:srgbClr val="9DA9A9"/>
                </a:solidFill>
              </a:defRPr>
            </a:lvl4pPr>
            <a:lvl5pPr marL="0" indent="671513" algn="ctr">
              <a:buSzTx/>
              <a:buNone/>
              <a:defRPr sz="21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615479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647700" y="447675"/>
            <a:ext cx="10896600" cy="3686175"/>
          </a:xfrm>
          <a:prstGeom prst="rect">
            <a:avLst/>
          </a:prstGeom>
        </p:spPr>
        <p:txBody>
          <a:bodyPr anchor="ctr"/>
          <a:lstStyle>
            <a:lvl1pPr algn="ctr">
              <a:lnSpc>
                <a:spcPts val="4125"/>
              </a:lnSpc>
            </a:lvl1pPr>
          </a:lstStyle>
          <a:p>
            <a:r>
              <a:t>Title Text</a:t>
            </a:r>
          </a:p>
        </p:txBody>
      </p:sp>
      <p:sp>
        <p:nvSpPr>
          <p:cNvPr id="172"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250">
                <a:solidFill>
                  <a:srgbClr val="FFFFFF"/>
                </a:solidFill>
              </a:defRPr>
            </a:lvl1pPr>
            <a:lvl2pPr marL="28575" indent="0" algn="ctr">
              <a:spcBef>
                <a:spcPts val="225"/>
              </a:spcBef>
              <a:buSzTx/>
              <a:buNone/>
              <a:defRPr sz="1800" b="1">
                <a:solidFill>
                  <a:srgbClr val="9DA9A9"/>
                </a:solidFill>
              </a:defRPr>
            </a:lvl2pPr>
            <a:lvl3pPr marL="0" indent="219075" algn="ctr">
              <a:buSzTx/>
              <a:buNone/>
              <a:defRPr sz="1800" b="1">
                <a:solidFill>
                  <a:srgbClr val="9DA9A9"/>
                </a:solidFill>
              </a:defRPr>
            </a:lvl3pPr>
            <a:lvl4pPr marL="0" indent="461963" algn="ctr">
              <a:buSzTx/>
              <a:buNone/>
              <a:defRPr sz="1800" b="1">
                <a:solidFill>
                  <a:srgbClr val="9DA9A9"/>
                </a:solidFill>
              </a:defRPr>
            </a:lvl4pPr>
            <a:lvl5pPr marL="0" indent="671513" algn="ctr">
              <a:buSzTx/>
              <a:buNone/>
              <a:defRPr sz="1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749556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642938" y="447675"/>
            <a:ext cx="10906125" cy="1085850"/>
          </a:xfrm>
          <a:prstGeom prst="rect">
            <a:avLst/>
          </a:prstGeom>
        </p:spPr>
        <p:txBody>
          <a:bodyPr/>
          <a:lstStyle>
            <a:lvl1pPr algn="ctr">
              <a:lnSpc>
                <a:spcPts val="4050"/>
              </a:lnSpc>
            </a:lvl1pPr>
          </a:lstStyle>
          <a:p>
            <a:r>
              <a:t>Title Text</a:t>
            </a:r>
          </a:p>
        </p:txBody>
      </p:sp>
      <p:sp>
        <p:nvSpPr>
          <p:cNvPr id="181" name="Body Level One…"/>
          <p:cNvSpPr txBox="1">
            <a:spLocks noGrp="1"/>
          </p:cNvSpPr>
          <p:nvPr>
            <p:ph type="body" sz="quarter" idx="1"/>
          </p:nvPr>
        </p:nvSpPr>
        <p:spPr>
          <a:xfrm>
            <a:off x="638175" y="1466850"/>
            <a:ext cx="10915650" cy="819150"/>
          </a:xfrm>
          <a:prstGeom prst="rect">
            <a:avLst/>
          </a:prstGeom>
        </p:spPr>
        <p:txBody>
          <a:bodyPr/>
          <a:lstStyle>
            <a:lvl1pPr algn="ctr"/>
            <a:lvl2pPr marL="28575" indent="171450">
              <a:buSzTx/>
              <a:buNone/>
              <a:defRPr sz="2400"/>
            </a:lvl2pPr>
            <a:lvl3pPr marL="0" indent="342900">
              <a:buSzTx/>
              <a:buNone/>
              <a:defRPr sz="2250"/>
            </a:lvl3pPr>
            <a:lvl4pPr marL="0" indent="514350">
              <a:buSzTx/>
              <a:buNone/>
              <a:defRPr sz="1950"/>
            </a:lvl4pPr>
            <a:lvl5pPr marL="0" indent="685800">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2286700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47700" y="447675"/>
            <a:ext cx="10896601" cy="571501"/>
          </a:xfrm>
          <a:prstGeom prst="rect">
            <a:avLst/>
          </a:prstGeom>
        </p:spPr>
        <p:txBody>
          <a:bodyPr/>
          <a:lstStyle>
            <a:lvl1pPr algn="ctr">
              <a:lnSpc>
                <a:spcPts val="3900"/>
              </a:lnSpc>
              <a:spcBef>
                <a:spcPts val="225"/>
              </a:spcBef>
              <a:defRPr sz="3300"/>
            </a:lvl1pPr>
          </a:lstStyle>
          <a:p>
            <a:r>
              <a:t>Title Text</a:t>
            </a:r>
          </a:p>
        </p:txBody>
      </p:sp>
      <p:sp>
        <p:nvSpPr>
          <p:cNvPr id="215" name="Body Level One…"/>
          <p:cNvSpPr txBox="1">
            <a:spLocks noGrp="1"/>
          </p:cNvSpPr>
          <p:nvPr>
            <p:ph type="body" sz="quarter" idx="1"/>
          </p:nvPr>
        </p:nvSpPr>
        <p:spPr>
          <a:xfrm>
            <a:off x="647700" y="952500"/>
            <a:ext cx="10896601" cy="762001"/>
          </a:xfrm>
          <a:prstGeom prst="rect">
            <a:avLst/>
          </a:prstGeom>
        </p:spPr>
        <p:txBody>
          <a:bodyPr/>
          <a:lstStyle>
            <a:lvl1pPr algn="ctr"/>
            <a:lvl2pPr marL="28575" indent="171450">
              <a:buSzTx/>
              <a:buNone/>
              <a:defRPr sz="2400" b="1"/>
            </a:lvl2pPr>
            <a:lvl3pPr marL="0" indent="342900">
              <a:buSzTx/>
              <a:buNone/>
              <a:defRPr sz="2100" b="1"/>
            </a:lvl3pPr>
            <a:lvl4pPr marL="0" indent="514350">
              <a:buSzTx/>
              <a:buNone/>
              <a:defRPr sz="1800" b="1"/>
            </a:lvl4pPr>
            <a:lvl5pPr marL="0" indent="685800">
              <a:buSzTx/>
              <a:buNone/>
              <a:defRPr sz="15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454233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647700" y="447675"/>
            <a:ext cx="10896600" cy="3686175"/>
          </a:xfrm>
          <a:prstGeom prst="rect">
            <a:avLst/>
          </a:prstGeom>
        </p:spPr>
        <p:txBody>
          <a:bodyPr anchor="ctr"/>
          <a:lstStyle>
            <a:lvl1pPr algn="ctr">
              <a:lnSpc>
                <a:spcPts val="5025"/>
              </a:lnSpc>
              <a:defRPr sz="4125"/>
            </a:lvl1pPr>
          </a:lstStyle>
          <a:p>
            <a:r>
              <a:t>Title Text</a:t>
            </a:r>
          </a:p>
        </p:txBody>
      </p:sp>
      <p:sp>
        <p:nvSpPr>
          <p:cNvPr id="224"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3000">
                <a:solidFill>
                  <a:srgbClr val="FFFFFF"/>
                </a:solidFill>
              </a:defRPr>
            </a:lvl1pPr>
            <a:lvl2pPr marL="28575" indent="0" algn="ctr">
              <a:spcBef>
                <a:spcPts val="225"/>
              </a:spcBef>
              <a:buSzTx/>
              <a:buNone/>
              <a:defRPr b="1">
                <a:solidFill>
                  <a:srgbClr val="9DA9A9"/>
                </a:solidFill>
              </a:defRPr>
            </a:lvl2pPr>
            <a:lvl3pPr marL="0" indent="219075" algn="ctr">
              <a:buSzTx/>
              <a:buNone/>
              <a:defRPr sz="2250" b="1">
                <a:solidFill>
                  <a:srgbClr val="9DA9A9"/>
                </a:solidFill>
              </a:defRPr>
            </a:lvl3pPr>
            <a:lvl4pPr marL="0" indent="461963" algn="ctr">
              <a:buSzTx/>
              <a:buNone/>
              <a:defRPr sz="2250" b="1">
                <a:solidFill>
                  <a:srgbClr val="9DA9A9"/>
                </a:solidFill>
              </a:defRPr>
            </a:lvl4pPr>
            <a:lvl5pPr marL="0" indent="671513" algn="ctr">
              <a:buSzTx/>
              <a:buNone/>
              <a:defRPr sz="225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859373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016001" y="2266950"/>
            <a:ext cx="10160000" cy="2324100"/>
          </a:xfrm>
          <a:prstGeom prst="rect">
            <a:avLst/>
          </a:prstGeom>
        </p:spPr>
        <p:txBody>
          <a:bodyPr anchor="ctr"/>
          <a:lstStyle>
            <a:lvl1pPr algn="ctr">
              <a:lnSpc>
                <a:spcPct val="80000"/>
              </a:lnSpc>
              <a:defRPr sz="6500" cap="all">
                <a:solidFill>
                  <a:srgbClr val="FFFFFF"/>
                </a:solidFill>
              </a:defRPr>
            </a:lvl1pPr>
          </a:lstStyle>
          <a:p>
            <a:r>
              <a:t>Title Text</a:t>
            </a:r>
          </a:p>
        </p:txBody>
      </p:sp>
      <p:sp>
        <p:nvSpPr>
          <p:cNvPr id="32" name="Slide Number"/>
          <p:cNvSpPr txBox="1">
            <a:spLocks noGrp="1"/>
          </p:cNvSpPr>
          <p:nvPr>
            <p:ph type="sldNum" sz="quarter" idx="2"/>
          </p:nvPr>
        </p:nvSpPr>
        <p:spPr>
          <a:xfrm>
            <a:off x="11880000" y="90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215510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016001" y="2266950"/>
            <a:ext cx="10160000" cy="2324100"/>
          </a:xfrm>
          <a:prstGeom prst="rect">
            <a:avLst/>
          </a:prstGeom>
        </p:spPr>
        <p:txBody>
          <a:bodyPr anchor="ctr"/>
          <a:lstStyle>
            <a:lvl1pPr algn="ctr">
              <a:lnSpc>
                <a:spcPct val="80000"/>
              </a:lnSpc>
              <a:defRPr sz="6500" cap="all">
                <a:solidFill>
                  <a:srgbClr val="FFFFFF"/>
                </a:solidFill>
              </a:defRPr>
            </a:lvl1pPr>
          </a:lstStyle>
          <a:p>
            <a:r>
              <a:t>Title Text</a:t>
            </a:r>
          </a:p>
        </p:txBody>
      </p:sp>
      <p:sp>
        <p:nvSpPr>
          <p:cNvPr id="40" name="Slide Number"/>
          <p:cNvSpPr txBox="1">
            <a:spLocks noGrp="1"/>
          </p:cNvSpPr>
          <p:nvPr>
            <p:ph type="sldNum" sz="quarter" idx="2"/>
          </p:nvPr>
        </p:nvSpPr>
        <p:spPr>
          <a:xfrm>
            <a:off x="11880000" y="90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8881870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1589836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508000" y="1206501"/>
            <a:ext cx="10922000" cy="4849027"/>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508000" y="317500"/>
            <a:ext cx="10922000" cy="693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24178761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508000" y="317500"/>
            <a:ext cx="10922000" cy="692367"/>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508000" y="1206501"/>
            <a:ext cx="10922000" cy="4848394"/>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96245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B09E-4FAE-4939-B48B-F6DBD61FC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C14AB1-6A33-4D83-803D-944ABC5C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368812-CC06-4D91-98B8-CA1815ED74DD}"/>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5" name="Footer Placeholder 4">
            <a:extLst>
              <a:ext uri="{FF2B5EF4-FFF2-40B4-BE49-F238E27FC236}">
                <a16:creationId xmlns:a16="http://schemas.microsoft.com/office/drawing/2014/main" id="{B7FF2175-243A-42F2-922E-CBA60CF11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D1166-8FCB-4E25-AEFF-DA71044839DD}"/>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3046022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17" name="Rectangle"/>
          <p:cNvSpPr/>
          <p:nvPr/>
        </p:nvSpPr>
        <p:spPr>
          <a:xfrm>
            <a:off x="6096000" y="1"/>
            <a:ext cx="6318575" cy="7072673"/>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180001" y="6251527"/>
            <a:ext cx="453473" cy="453473"/>
          </a:xfrm>
          <a:prstGeom prst="rect">
            <a:avLst/>
          </a:prstGeom>
          <a:ln w="12700">
            <a:miter lim="400000"/>
          </a:ln>
        </p:spPr>
      </p:pic>
      <p:sp>
        <p:nvSpPr>
          <p:cNvPr id="119" name="Title Text"/>
          <p:cNvSpPr txBox="1">
            <a:spLocks noGrp="1"/>
          </p:cNvSpPr>
          <p:nvPr>
            <p:ph type="title"/>
          </p:nvPr>
        </p:nvSpPr>
        <p:spPr>
          <a:xfrm>
            <a:off x="6604001" y="317501"/>
            <a:ext cx="5130001" cy="737996"/>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6604001" y="1206501"/>
            <a:ext cx="5130001" cy="5045027"/>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7387011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29" name="Rectangle"/>
          <p:cNvSpPr/>
          <p:nvPr/>
        </p:nvSpPr>
        <p:spPr>
          <a:xfrm>
            <a:off x="6096000" y="1"/>
            <a:ext cx="6318575" cy="7072673"/>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180001" y="6251527"/>
            <a:ext cx="453473" cy="453473"/>
          </a:xfrm>
          <a:prstGeom prst="rect">
            <a:avLst/>
          </a:prstGeom>
          <a:ln w="12700">
            <a:miter lim="400000"/>
          </a:ln>
        </p:spPr>
      </p:pic>
      <p:sp>
        <p:nvSpPr>
          <p:cNvPr id="131" name="Title Text"/>
          <p:cNvSpPr txBox="1">
            <a:spLocks noGrp="1"/>
          </p:cNvSpPr>
          <p:nvPr>
            <p:ph type="title"/>
          </p:nvPr>
        </p:nvSpPr>
        <p:spPr>
          <a:xfrm>
            <a:off x="6604001" y="317501"/>
            <a:ext cx="5130001" cy="737996"/>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6604001" y="1206501"/>
            <a:ext cx="5130001" cy="5045027"/>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54500590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6521236" y="0"/>
            <a:ext cx="5677072" cy="6857903"/>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142"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87747180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5677072" cy="6857903"/>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180001" y="6251527"/>
            <a:ext cx="453473" cy="453473"/>
          </a:xfrm>
          <a:prstGeom prst="rect">
            <a:avLst/>
          </a:prstGeom>
          <a:ln w="12700">
            <a:miter lim="400000"/>
          </a:ln>
        </p:spPr>
      </p:pic>
      <p:sp>
        <p:nvSpPr>
          <p:cNvPr id="152" name="Title Text"/>
          <p:cNvSpPr txBox="1">
            <a:spLocks noGrp="1"/>
          </p:cNvSpPr>
          <p:nvPr>
            <p:ph type="title"/>
          </p:nvPr>
        </p:nvSpPr>
        <p:spPr>
          <a:xfrm>
            <a:off x="6159501" y="317501"/>
            <a:ext cx="5677099" cy="793750"/>
          </a:xfrm>
          <a:prstGeom prst="rect">
            <a:avLst/>
          </a:prstGeom>
        </p:spPr>
        <p:txBody>
          <a:bodyPr/>
          <a:lstStyle/>
          <a:p>
            <a:r>
              <a:t>Title Text</a:t>
            </a:r>
          </a:p>
        </p:txBody>
      </p:sp>
      <p:sp>
        <p:nvSpPr>
          <p:cNvPr id="153" name="Body Level One…"/>
          <p:cNvSpPr txBox="1">
            <a:spLocks noGrp="1"/>
          </p:cNvSpPr>
          <p:nvPr>
            <p:ph type="body" sz="half" idx="1"/>
          </p:nvPr>
        </p:nvSpPr>
        <p:spPr>
          <a:xfrm>
            <a:off x="6159501" y="1206501"/>
            <a:ext cx="5677099" cy="5045027"/>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0312721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6308" y="4313621"/>
            <a:ext cx="12204616" cy="2544282"/>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508000" y="317500"/>
            <a:ext cx="10922000" cy="693000"/>
          </a:xfrm>
          <a:prstGeom prst="rect">
            <a:avLst/>
          </a:prstGeom>
        </p:spPr>
        <p:txBody>
          <a:bodyPr/>
          <a:lstStyle/>
          <a:p>
            <a:r>
              <a:t>Title Text</a:t>
            </a:r>
          </a:p>
        </p:txBody>
      </p:sp>
      <p:sp>
        <p:nvSpPr>
          <p:cNvPr id="173" name="Body Level One…"/>
          <p:cNvSpPr txBox="1">
            <a:spLocks noGrp="1"/>
          </p:cNvSpPr>
          <p:nvPr>
            <p:ph type="body" sz="half" idx="1"/>
          </p:nvPr>
        </p:nvSpPr>
        <p:spPr>
          <a:xfrm>
            <a:off x="508000" y="1206501"/>
            <a:ext cx="10922000" cy="2911121"/>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7863316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19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5918085" y="-32"/>
            <a:ext cx="6858001" cy="6858063"/>
          </a:xfrm>
          <a:prstGeom prst="rect">
            <a:avLst/>
          </a:prstGeom>
          <a:ln w="12700">
            <a:miter lim="400000"/>
          </a:ln>
        </p:spPr>
      </p:pic>
      <p:sp>
        <p:nvSpPr>
          <p:cNvPr id="19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030840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0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6838393" y="981274"/>
            <a:ext cx="4895492" cy="4895492"/>
          </a:xfrm>
          <a:prstGeom prst="rect">
            <a:avLst/>
          </a:prstGeom>
          <a:ln w="12700">
            <a:miter lim="400000"/>
          </a:ln>
        </p:spPr>
      </p:pic>
      <p:sp>
        <p:nvSpPr>
          <p:cNvPr id="20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1469663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1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6756050" y="1015052"/>
            <a:ext cx="4872474" cy="4827898"/>
          </a:xfrm>
          <a:prstGeom prst="rect">
            <a:avLst/>
          </a:prstGeom>
          <a:ln w="12700">
            <a:miter lim="400000"/>
          </a:ln>
        </p:spPr>
      </p:pic>
      <p:sp>
        <p:nvSpPr>
          <p:cNvPr id="21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82522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2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7584601" y="1007429"/>
            <a:ext cx="3548999" cy="4843144"/>
          </a:xfrm>
          <a:prstGeom prst="rect">
            <a:avLst/>
          </a:prstGeom>
          <a:ln w="12700">
            <a:miter lim="400000"/>
          </a:ln>
        </p:spPr>
      </p:pic>
      <p:sp>
        <p:nvSpPr>
          <p:cNvPr id="22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588704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3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7193776" y="1016752"/>
            <a:ext cx="4330651" cy="4824497"/>
          </a:xfrm>
          <a:prstGeom prst="rect">
            <a:avLst/>
          </a:prstGeom>
          <a:ln w="12700">
            <a:miter lim="400000"/>
          </a:ln>
        </p:spPr>
      </p:pic>
      <p:sp>
        <p:nvSpPr>
          <p:cNvPr id="23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9981053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682A-10EA-4A5B-AE67-66479CBD20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3A9D57-AD5A-4627-916D-DB764DA0F8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20D043-5A9A-450C-984C-5F5A711B2A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EE6DB1-D09F-4AAA-AEFB-2E9A380C636B}"/>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6" name="Footer Placeholder 5">
            <a:extLst>
              <a:ext uri="{FF2B5EF4-FFF2-40B4-BE49-F238E27FC236}">
                <a16:creationId xmlns:a16="http://schemas.microsoft.com/office/drawing/2014/main" id="{AF84A09B-5565-4A19-96DC-D15653C67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BC9897-6DA6-4157-A49C-CB09734535BA}"/>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32960261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4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6711951" y="146050"/>
            <a:ext cx="5302250" cy="6896391"/>
          </a:xfrm>
          <a:prstGeom prst="rect">
            <a:avLst/>
          </a:prstGeom>
          <a:ln w="12700">
            <a:miter lim="400000"/>
          </a:ln>
        </p:spPr>
      </p:pic>
    </p:spTree>
    <p:extLst>
      <p:ext uri="{BB962C8B-B14F-4D97-AF65-F5344CB8AC3E}">
        <p14:creationId xmlns:p14="http://schemas.microsoft.com/office/powerpoint/2010/main" val="382764241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5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5907343" y="761733"/>
            <a:ext cx="6903516" cy="5334536"/>
          </a:xfrm>
          <a:prstGeom prst="rect">
            <a:avLst/>
          </a:prstGeom>
          <a:ln w="12700">
            <a:miter lim="400000"/>
          </a:ln>
        </p:spPr>
      </p:pic>
      <p:sp>
        <p:nvSpPr>
          <p:cNvPr id="257"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0428500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6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6423628" y="2373643"/>
            <a:ext cx="5323037" cy="2110715"/>
          </a:xfrm>
          <a:prstGeom prst="rect">
            <a:avLst/>
          </a:prstGeom>
          <a:ln w="12700">
            <a:miter lim="400000"/>
          </a:ln>
        </p:spPr>
      </p:pic>
    </p:spTree>
    <p:extLst>
      <p:ext uri="{BB962C8B-B14F-4D97-AF65-F5344CB8AC3E}">
        <p14:creationId xmlns:p14="http://schemas.microsoft.com/office/powerpoint/2010/main" val="426134121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508001" y="317500"/>
            <a:ext cx="5677099" cy="693000"/>
          </a:xfrm>
          <a:prstGeom prst="rect">
            <a:avLst/>
          </a:prstGeom>
        </p:spPr>
        <p:txBody>
          <a:bodyPr/>
          <a:lstStyle/>
          <a:p>
            <a:r>
              <a:t>Title Text</a:t>
            </a:r>
          </a:p>
        </p:txBody>
      </p:sp>
      <p:sp>
        <p:nvSpPr>
          <p:cNvPr id="275" name="Body Level One…"/>
          <p:cNvSpPr txBox="1">
            <a:spLocks noGrp="1"/>
          </p:cNvSpPr>
          <p:nvPr>
            <p:ph type="body" sz="half" idx="1"/>
          </p:nvPr>
        </p:nvSpPr>
        <p:spPr>
          <a:xfrm>
            <a:off x="508001" y="1206501"/>
            <a:ext cx="5677099" cy="5045027"/>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7106842" y="1316014"/>
            <a:ext cx="4247381" cy="4826000"/>
          </a:xfrm>
          <a:prstGeom prst="rect">
            <a:avLst/>
          </a:prstGeom>
          <a:ln w="12700">
            <a:miter lim="400000"/>
          </a:ln>
        </p:spPr>
      </p:pic>
    </p:spTree>
    <p:extLst>
      <p:ext uri="{BB962C8B-B14F-4D97-AF65-F5344CB8AC3E}">
        <p14:creationId xmlns:p14="http://schemas.microsoft.com/office/powerpoint/2010/main" val="273794946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6099969" y="1"/>
            <a:ext cx="6099950" cy="3431222"/>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6099950" cy="3431222"/>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6099969" y="3429001"/>
            <a:ext cx="6099950" cy="3431222"/>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3429001"/>
            <a:ext cx="6099950" cy="3431222"/>
          </a:xfrm>
          <a:prstGeom prst="rect">
            <a:avLst/>
          </a:prstGeom>
        </p:spPr>
        <p:txBody>
          <a:bodyPr lIns="91439" tIns="45719" rIns="91439" bIns="45719">
            <a:noAutofit/>
          </a:bodyPr>
          <a:lstStyle/>
          <a:p>
            <a:endParaRPr/>
          </a:p>
        </p:txBody>
      </p:sp>
      <p:grpSp>
        <p:nvGrpSpPr>
          <p:cNvPr id="290" name="Group"/>
          <p:cNvGrpSpPr/>
          <p:nvPr/>
        </p:nvGrpSpPr>
        <p:grpSpPr>
          <a:xfrm>
            <a:off x="-204000" y="-351000"/>
            <a:ext cx="12600001" cy="756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4355434" y="3149141"/>
            <a:ext cx="3481133" cy="559720"/>
          </a:xfrm>
          <a:prstGeom prst="rect">
            <a:avLst/>
          </a:prstGeom>
          <a:solidFill>
            <a:srgbClr val="FFFFFF"/>
          </a:solidFill>
        </p:spPr>
        <p:txBody>
          <a:bodyPr anchor="ctr"/>
          <a:lstStyle>
            <a:lvl1pPr algn="ctr">
              <a:defRPr sz="3000">
                <a:solidFill>
                  <a:srgbClr val="333333"/>
                </a:solidFill>
              </a:defRPr>
            </a:lvl1pPr>
          </a:lstStyle>
          <a:p>
            <a:r>
              <a:t>Title Text</a:t>
            </a:r>
          </a:p>
        </p:txBody>
      </p:sp>
    </p:spTree>
    <p:extLst>
      <p:ext uri="{BB962C8B-B14F-4D97-AF65-F5344CB8AC3E}">
        <p14:creationId xmlns:p14="http://schemas.microsoft.com/office/powerpoint/2010/main" val="34826135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14300" y="-87801"/>
            <a:ext cx="4499546" cy="3546575"/>
          </a:xfrm>
          <a:prstGeom prst="rect">
            <a:avLst/>
          </a:prstGeom>
          <a:solidFill>
            <a:srgbClr val="8DC63F"/>
          </a:solidFill>
          <a:ln w="12700">
            <a:miter lim="400000"/>
          </a:ln>
          <a:effectLst>
            <a:outerShdw blurRad="38100" dist="25400" dir="5400000" rotWithShape="0">
              <a:srgbClr val="000000">
                <a:alpha val="50000"/>
              </a:srgbClr>
            </a:outerShdw>
          </a:effectLst>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8128000" y="3426718"/>
            <a:ext cx="4064081" cy="3431222"/>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3426718"/>
            <a:ext cx="8137537" cy="3431222"/>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4064001" y="-2283"/>
            <a:ext cx="8133986" cy="3431222"/>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4064000" y="-86692"/>
            <a:ext cx="180000" cy="3600001"/>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5" name="Rectangle"/>
          <p:cNvSpPr/>
          <p:nvPr/>
        </p:nvSpPr>
        <p:spPr>
          <a:xfrm rot="16200000">
            <a:off x="6006000" y="-2871000"/>
            <a:ext cx="180001" cy="12600000"/>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6" name="Rectangle"/>
          <p:cNvSpPr/>
          <p:nvPr/>
        </p:nvSpPr>
        <p:spPr>
          <a:xfrm>
            <a:off x="8038001" y="3513309"/>
            <a:ext cx="180001" cy="3600001"/>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635001" y="635001"/>
            <a:ext cx="2956411" cy="2224454"/>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74030249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8128000" y="3426718"/>
            <a:ext cx="4064081" cy="3431222"/>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3426718"/>
            <a:ext cx="8137537" cy="3431222"/>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4064001" y="-2283"/>
            <a:ext cx="8133986" cy="3431222"/>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2283"/>
            <a:ext cx="4064081" cy="3431222"/>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4064000" y="-86692"/>
            <a:ext cx="180000" cy="3600001"/>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20" name="Rectangle"/>
          <p:cNvSpPr/>
          <p:nvPr/>
        </p:nvSpPr>
        <p:spPr>
          <a:xfrm rot="16200000">
            <a:off x="6006000" y="-2871000"/>
            <a:ext cx="180001" cy="12600000"/>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21" name="Rectangle"/>
          <p:cNvSpPr/>
          <p:nvPr/>
        </p:nvSpPr>
        <p:spPr>
          <a:xfrm>
            <a:off x="8038001" y="3513309"/>
            <a:ext cx="180001" cy="3600001"/>
          </a:xfrm>
          <a:prstGeom prst="rect">
            <a:avLst/>
          </a:prstGeom>
          <a:solidFill>
            <a:srgbClr val="FFFFFF"/>
          </a:solidFill>
          <a:ln w="12700">
            <a:miter lim="400000"/>
          </a:ln>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Tree>
    <p:extLst>
      <p:ext uri="{BB962C8B-B14F-4D97-AF65-F5344CB8AC3E}">
        <p14:creationId xmlns:p14="http://schemas.microsoft.com/office/powerpoint/2010/main" val="413718955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14300" y="-87801"/>
            <a:ext cx="6327329" cy="3546575"/>
          </a:xfrm>
          <a:prstGeom prst="rect">
            <a:avLst/>
          </a:prstGeom>
          <a:solidFill>
            <a:srgbClr val="8DC63F"/>
          </a:solidFill>
          <a:ln w="12700">
            <a:miter lim="400000"/>
          </a:ln>
          <a:effectLst>
            <a:outerShdw blurRad="38100" dist="25400" dir="5400000" rotWithShape="0">
              <a:srgbClr val="000000">
                <a:alpha val="50000"/>
              </a:srgbClr>
            </a:outerShdw>
          </a:effectLst>
        </p:spPr>
        <p:txBody>
          <a:bodyPr lIns="25400" tIns="25400" rIns="25400" bIns="25400" anchor="ct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8128000" y="3426718"/>
            <a:ext cx="4064081" cy="3431222"/>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4064000" y="3426718"/>
            <a:ext cx="4064081" cy="3431222"/>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3426718"/>
            <a:ext cx="4064081" cy="3431222"/>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6097410" y="1"/>
            <a:ext cx="6099950" cy="3431222"/>
          </a:xfrm>
          <a:prstGeom prst="rect">
            <a:avLst/>
          </a:prstGeom>
        </p:spPr>
        <p:txBody>
          <a:bodyPr lIns="91439" tIns="45719" rIns="91439" bIns="45719">
            <a:noAutofit/>
          </a:bodyPr>
          <a:lstStyle/>
          <a:p>
            <a:endParaRPr/>
          </a:p>
        </p:txBody>
      </p:sp>
      <p:grpSp>
        <p:nvGrpSpPr>
          <p:cNvPr id="337" name="Group"/>
          <p:cNvGrpSpPr/>
          <p:nvPr/>
        </p:nvGrpSpPr>
        <p:grpSpPr>
          <a:xfrm>
            <a:off x="-204000" y="-120650"/>
            <a:ext cx="12600001" cy="72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635001" y="635000"/>
            <a:ext cx="4828729" cy="2316996"/>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54751965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8128000" y="3426718"/>
            <a:ext cx="4064081" cy="3431222"/>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4064000" y="3426718"/>
            <a:ext cx="4064081" cy="3431222"/>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3426718"/>
            <a:ext cx="4064081" cy="3431222"/>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6097410" y="1"/>
            <a:ext cx="6099950" cy="3431222"/>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6099950" cy="3431222"/>
          </a:xfrm>
          <a:prstGeom prst="rect">
            <a:avLst/>
          </a:prstGeom>
        </p:spPr>
        <p:txBody>
          <a:bodyPr lIns="91439" tIns="45719" rIns="91439" bIns="45719">
            <a:noAutofit/>
          </a:bodyPr>
          <a:lstStyle/>
          <a:p>
            <a:endParaRPr/>
          </a:p>
        </p:txBody>
      </p:sp>
      <p:grpSp>
        <p:nvGrpSpPr>
          <p:cNvPr id="355" name="Group"/>
          <p:cNvGrpSpPr/>
          <p:nvPr/>
        </p:nvGrpSpPr>
        <p:grpSpPr>
          <a:xfrm>
            <a:off x="-204000" y="-120650"/>
            <a:ext cx="12600001" cy="72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12771">
                <a:defRPr sz="3200" b="0" cap="none">
                  <a:solidFill>
                    <a:srgbClr val="FFFFFF"/>
                  </a:solidFill>
                  <a:latin typeface="Helvetica Light"/>
                  <a:ea typeface="Helvetica Light"/>
                  <a:cs typeface="Helvetica Light"/>
                  <a:sym typeface="Helvetica Light"/>
                </a:defRPr>
              </a:pPr>
              <a:endParaRPr sz="1600"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1842750" y="6477000"/>
            <a:ext cx="307777" cy="302647"/>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6168622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508001" y="1270000"/>
            <a:ext cx="11176000" cy="468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508001" y="317501"/>
            <a:ext cx="11176000" cy="878447"/>
          </a:xfrm>
          <a:prstGeom prst="rect">
            <a:avLst/>
          </a:prstGeom>
        </p:spPr>
        <p:txBody>
          <a:bodyPr/>
          <a:lstStyle/>
          <a:p>
            <a:r>
              <a:t>Title Text</a:t>
            </a:r>
          </a:p>
        </p:txBody>
      </p:sp>
    </p:spTree>
    <p:extLst>
      <p:ext uri="{BB962C8B-B14F-4D97-AF65-F5344CB8AC3E}">
        <p14:creationId xmlns:p14="http://schemas.microsoft.com/office/powerpoint/2010/main" val="342829861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1DD2-D85D-4A3C-8BD3-20FE52F42E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B1DF01-3135-4035-BA2A-9C329969B7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BF1E38-B696-4ACD-A1DF-37023AEBB1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1C3522-9056-48D5-80BB-58810F7FAA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465923-5553-412B-9E70-0B3ED3B4D0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6C9FC-0F2E-4B13-8C2C-2AEC44522662}"/>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8" name="Footer Placeholder 7">
            <a:extLst>
              <a:ext uri="{FF2B5EF4-FFF2-40B4-BE49-F238E27FC236}">
                <a16:creationId xmlns:a16="http://schemas.microsoft.com/office/drawing/2014/main" id="{7B5F6CDA-AC41-4EBF-90D0-7D32922E44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265EE5-DAB2-4EBE-AADE-95521739C62A}"/>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1006688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508000" y="1270001"/>
            <a:ext cx="5588000" cy="4861396"/>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508001" y="317501"/>
            <a:ext cx="11176000" cy="878447"/>
          </a:xfrm>
          <a:prstGeom prst="rect">
            <a:avLst/>
          </a:prstGeom>
        </p:spPr>
        <p:txBody>
          <a:bodyPr/>
          <a:lstStyle/>
          <a:p>
            <a:r>
              <a:t>Title Text</a:t>
            </a:r>
          </a:p>
        </p:txBody>
      </p:sp>
      <p:sp>
        <p:nvSpPr>
          <p:cNvPr id="375" name="Body Level One…"/>
          <p:cNvSpPr txBox="1">
            <a:spLocks noGrp="1"/>
          </p:cNvSpPr>
          <p:nvPr>
            <p:ph type="body" sz="half" idx="1"/>
          </p:nvPr>
        </p:nvSpPr>
        <p:spPr>
          <a:xfrm>
            <a:off x="6346903" y="1270001"/>
            <a:ext cx="5336638" cy="5114143"/>
          </a:xfrm>
          <a:prstGeom prst="rect">
            <a:avLst/>
          </a:prstGeom>
        </p:spPr>
        <p:txBody>
          <a:bodyPr lIns="50800" tIns="50800" rIns="50800" bIns="50800"/>
          <a:lstStyle>
            <a:lvl1pPr>
              <a:buBlip>
                <a:blip r:embed="rId2"/>
              </a:buBlip>
            </a:lvl1pPr>
            <a:lvl2pPr marL="549547" indent="-232031">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9728710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82" name="Slide Number"/>
          <p:cNvSpPr txBox="1">
            <a:spLocks noGrp="1"/>
          </p:cNvSpPr>
          <p:nvPr>
            <p:ph type="sldNum" sz="quarter" idx="2"/>
          </p:nvPr>
        </p:nvSpPr>
        <p:spPr>
          <a:xfrm>
            <a:off x="11842750" y="6477000"/>
            <a:ext cx="307777" cy="30264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41759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371305"/>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4F6DF5D2-6F09-4539-A6D4-16F389B6E61D}" type="datetime1">
              <a:rPr lang="en-US" smtClean="0">
                <a:solidFill>
                  <a:prstClr val="black">
                    <a:tint val="75000"/>
                  </a:prstClr>
                </a:solidFill>
              </a:rPr>
              <a:pPr/>
              <a:t>6/21/2021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1213137" y="6356350"/>
            <a:ext cx="307777" cy="302647"/>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8860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8239526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552452" y="295277"/>
            <a:ext cx="10315575" cy="581025"/>
          </a:xfrm>
          <a:prstGeom prst="rect">
            <a:avLst/>
          </a:prstGeom>
          <a:effectLst>
            <a:outerShdw blurRad="38100" dist="38100" dir="5400000" rotWithShape="0">
              <a:srgbClr val="000000">
                <a:alpha val="90000"/>
              </a:srgbClr>
            </a:outerShdw>
          </a:effectLst>
        </p:spPr>
        <p:txBody>
          <a:bodyPr/>
          <a:lstStyle>
            <a:lvl1pPr>
              <a:lnSpc>
                <a:spcPts val="4050"/>
              </a:lnSpc>
            </a:lvl1pPr>
          </a:lstStyle>
          <a:p>
            <a:r>
              <a:t>Title Text</a:t>
            </a:r>
          </a:p>
        </p:txBody>
      </p:sp>
      <p:sp>
        <p:nvSpPr>
          <p:cNvPr id="21" name="Body Level One…"/>
          <p:cNvSpPr txBox="1">
            <a:spLocks noGrp="1"/>
          </p:cNvSpPr>
          <p:nvPr>
            <p:ph type="body" sz="quarter" idx="1"/>
          </p:nvPr>
        </p:nvSpPr>
        <p:spPr>
          <a:xfrm>
            <a:off x="552452" y="809625"/>
            <a:ext cx="10315575" cy="571500"/>
          </a:xfrm>
          <a:prstGeom prst="rect">
            <a:avLst/>
          </a:prstGeom>
          <a:effectLst>
            <a:outerShdw blurRad="38100" dist="38100" dir="5400000" rotWithShape="0">
              <a:srgbClr val="000000">
                <a:alpha val="90000"/>
              </a:srgbClr>
            </a:outerShdw>
          </a:effectLst>
        </p:spPr>
        <p:txBody>
          <a:bodyPr/>
          <a:lstStyle>
            <a:lvl1pPr>
              <a:spcBef>
                <a:spcPts val="975"/>
              </a:spcBef>
              <a:defRPr sz="1950">
                <a:solidFill>
                  <a:srgbClr val="FFFFFF"/>
                </a:solidFill>
              </a:defRPr>
            </a:lvl1pPr>
            <a:lvl2pPr marL="28576" indent="0">
              <a:buSzTx/>
              <a:buNone/>
              <a:defRPr sz="1950" b="1"/>
            </a:lvl2pPr>
            <a:lvl3pPr marL="0" indent="219081">
              <a:buSzTx/>
              <a:buNone/>
              <a:defRPr b="1"/>
            </a:lvl3pPr>
            <a:lvl4pPr marL="0" indent="461974">
              <a:buSzTx/>
              <a:buNone/>
              <a:defRPr sz="1950" b="1"/>
            </a:lvl4pPr>
            <a:lvl5pPr marL="0" indent="671530">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2369034"/>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42938" y="447675"/>
            <a:ext cx="10906125" cy="1085850"/>
          </a:xfrm>
          <a:prstGeom prst="rect">
            <a:avLst/>
          </a:prstGeom>
        </p:spPr>
        <p:txBody>
          <a:bodyPr/>
          <a:lstStyle>
            <a:lvl1pPr algn="ctr">
              <a:lnSpc>
                <a:spcPts val="4050"/>
              </a:lnSpc>
            </a:lvl1pPr>
          </a:lstStyle>
          <a:p>
            <a:r>
              <a:t>Title Text</a:t>
            </a:r>
          </a:p>
        </p:txBody>
      </p:sp>
      <p:sp>
        <p:nvSpPr>
          <p:cNvPr id="30" name="Body Level One…"/>
          <p:cNvSpPr txBox="1">
            <a:spLocks noGrp="1"/>
          </p:cNvSpPr>
          <p:nvPr>
            <p:ph type="body" sz="quarter" idx="1"/>
          </p:nvPr>
        </p:nvSpPr>
        <p:spPr>
          <a:xfrm>
            <a:off x="638175" y="1466850"/>
            <a:ext cx="10915650" cy="819150"/>
          </a:xfrm>
          <a:prstGeom prst="rect">
            <a:avLst/>
          </a:prstGeom>
        </p:spPr>
        <p:txBody>
          <a:bodyPr/>
          <a:lstStyle>
            <a:lvl1pPr algn="ctr"/>
            <a:lvl2pPr marL="28576" indent="171455">
              <a:buSzTx/>
              <a:buNone/>
              <a:defRPr sz="2400"/>
            </a:lvl2pPr>
            <a:lvl3pPr marL="0" indent="342909">
              <a:buSzTx/>
              <a:buNone/>
              <a:defRPr sz="2250"/>
            </a:lvl3pPr>
            <a:lvl4pPr marL="0" indent="514363">
              <a:buSzTx/>
              <a:buNone/>
              <a:defRPr sz="1950"/>
            </a:lvl4pPr>
            <a:lvl5pPr marL="0" indent="685817">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5219992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647700" y="447675"/>
            <a:ext cx="10896600" cy="571500"/>
          </a:xfrm>
          <a:prstGeom prst="rect">
            <a:avLst/>
          </a:prstGeom>
        </p:spPr>
        <p:txBody>
          <a:bodyPr/>
          <a:lstStyle>
            <a:lvl1pPr algn="ctr">
              <a:lnSpc>
                <a:spcPts val="4050"/>
              </a:lnSpc>
              <a:spcBef>
                <a:spcPts val="225"/>
              </a:spcBef>
            </a:lvl1pPr>
          </a:lstStyle>
          <a:p>
            <a:r>
              <a:t>Title Text</a:t>
            </a:r>
          </a:p>
        </p:txBody>
      </p:sp>
      <p:sp>
        <p:nvSpPr>
          <p:cNvPr id="39" name="Body Level One…"/>
          <p:cNvSpPr txBox="1">
            <a:spLocks noGrp="1"/>
          </p:cNvSpPr>
          <p:nvPr>
            <p:ph type="body" sz="quarter" idx="1"/>
          </p:nvPr>
        </p:nvSpPr>
        <p:spPr>
          <a:xfrm>
            <a:off x="647700" y="952500"/>
            <a:ext cx="10896600" cy="762000"/>
          </a:xfrm>
          <a:prstGeom prst="rect">
            <a:avLst/>
          </a:prstGeom>
        </p:spPr>
        <p:txBody>
          <a:bodyPr/>
          <a:lstStyle>
            <a:lvl1pPr algn="ctr"/>
            <a:lvl2pPr marL="28576" indent="171455">
              <a:buSzTx/>
              <a:buNone/>
              <a:defRPr sz="2400" b="1"/>
            </a:lvl2pPr>
            <a:lvl3pPr marL="0" indent="342909">
              <a:buSzTx/>
              <a:buNone/>
              <a:defRPr sz="2250" b="1"/>
            </a:lvl3pPr>
            <a:lvl4pPr marL="0" indent="514363">
              <a:buSzTx/>
              <a:buNone/>
              <a:defRPr sz="1950" b="1"/>
            </a:lvl4pPr>
            <a:lvl5pPr marL="0" indent="68581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4156892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47700" y="447677"/>
            <a:ext cx="10896600" cy="3686175"/>
          </a:xfrm>
          <a:prstGeom prst="rect">
            <a:avLst/>
          </a:prstGeom>
        </p:spPr>
        <p:txBody>
          <a:bodyPr anchor="ctr"/>
          <a:lstStyle>
            <a:lvl1pPr marL="214676" indent="-214676">
              <a:lnSpc>
                <a:spcPts val="4125"/>
              </a:lnSpc>
            </a:lvl1pPr>
          </a:lstStyle>
          <a:p>
            <a:r>
              <a:t>Title Text</a:t>
            </a:r>
          </a:p>
        </p:txBody>
      </p:sp>
      <p:sp>
        <p:nvSpPr>
          <p:cNvPr id="48" name="Body Level One…"/>
          <p:cNvSpPr txBox="1">
            <a:spLocks noGrp="1"/>
          </p:cNvSpPr>
          <p:nvPr>
            <p:ph type="body" sz="half" idx="1"/>
          </p:nvPr>
        </p:nvSpPr>
        <p:spPr>
          <a:xfrm>
            <a:off x="914400" y="4248150"/>
            <a:ext cx="10629900" cy="2152650"/>
          </a:xfrm>
          <a:prstGeom prst="rect">
            <a:avLst/>
          </a:prstGeom>
        </p:spPr>
        <p:txBody>
          <a:bodyPr/>
          <a:lstStyle>
            <a:lvl1pPr>
              <a:lnSpc>
                <a:spcPct val="110000"/>
              </a:lnSpc>
              <a:spcBef>
                <a:spcPts val="975"/>
              </a:spcBef>
              <a:defRPr sz="2250">
                <a:solidFill>
                  <a:srgbClr val="FFFFFF"/>
                </a:solidFill>
              </a:defRPr>
            </a:lvl1pPr>
            <a:lvl2pPr marL="28576" indent="0">
              <a:spcBef>
                <a:spcPts val="225"/>
              </a:spcBef>
              <a:buSzTx/>
              <a:buNone/>
              <a:defRPr sz="1500" b="1">
                <a:solidFill>
                  <a:srgbClr val="9DA9A9"/>
                </a:solidFill>
              </a:defRPr>
            </a:lvl2pPr>
            <a:lvl3pPr marL="0" indent="219081">
              <a:buSzTx/>
              <a:buNone/>
              <a:defRPr sz="1500" b="1">
                <a:solidFill>
                  <a:srgbClr val="9DA9A9"/>
                </a:solidFill>
              </a:defRPr>
            </a:lvl3pPr>
            <a:lvl4pPr marL="0" indent="461974">
              <a:buSzTx/>
              <a:buNone/>
              <a:defRPr sz="1500" b="1">
                <a:solidFill>
                  <a:srgbClr val="9DA9A9"/>
                </a:solidFill>
              </a:defRPr>
            </a:lvl4pPr>
            <a:lvl5pPr marL="0" indent="671530">
              <a:buSzTx/>
              <a:buNone/>
              <a:defRPr sz="1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4323161"/>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604300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F961C-4EC3-4069-B420-580BF3B366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B01FE8-3D96-458F-B9AE-B6D0F68AB6BD}"/>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4" name="Footer Placeholder 3">
            <a:extLst>
              <a:ext uri="{FF2B5EF4-FFF2-40B4-BE49-F238E27FC236}">
                <a16:creationId xmlns:a16="http://schemas.microsoft.com/office/drawing/2014/main" id="{6BD777C3-B107-4E17-9FFA-5D7D798CDE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13E961-62B2-4367-9B47-5272F9AA3A5D}"/>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25587659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552450" y="295275"/>
            <a:ext cx="11087100" cy="590550"/>
          </a:xfrm>
          <a:prstGeom prst="rect">
            <a:avLst/>
          </a:prstGeom>
          <a:effectLst>
            <a:outerShdw blurRad="38100" dist="38100" dir="5400000" rotWithShape="0">
              <a:srgbClr val="000000">
                <a:alpha val="90000"/>
              </a:srgbClr>
            </a:outerShdw>
          </a:effectLst>
        </p:spPr>
        <p:txBody>
          <a:bodyPr/>
          <a:lstStyle>
            <a:lvl1pPr algn="ctr">
              <a:lnSpc>
                <a:spcPts val="4050"/>
              </a:lnSpc>
            </a:lvl1pPr>
          </a:lstStyle>
          <a:p>
            <a:r>
              <a:t>Title Text</a:t>
            </a:r>
          </a:p>
        </p:txBody>
      </p:sp>
      <p:sp>
        <p:nvSpPr>
          <p:cNvPr id="64" name="Body Level One…"/>
          <p:cNvSpPr txBox="1">
            <a:spLocks noGrp="1"/>
          </p:cNvSpPr>
          <p:nvPr>
            <p:ph type="body" sz="quarter" idx="1"/>
          </p:nvPr>
        </p:nvSpPr>
        <p:spPr>
          <a:xfrm>
            <a:off x="552450" y="809625"/>
            <a:ext cx="11087100" cy="666750"/>
          </a:xfrm>
          <a:prstGeom prst="rect">
            <a:avLst/>
          </a:prstGeom>
          <a:effectLst>
            <a:outerShdw blurRad="38100" dist="38100" dir="5400000" rotWithShape="0">
              <a:srgbClr val="000000">
                <a:alpha val="90000"/>
              </a:srgbClr>
            </a:outerShdw>
          </a:effectLst>
        </p:spPr>
        <p:txBody>
          <a:bodyPr/>
          <a:lstStyle>
            <a:lvl1pPr algn="ctr">
              <a:spcBef>
                <a:spcPts val="975"/>
              </a:spcBef>
              <a:defRPr sz="1950">
                <a:solidFill>
                  <a:srgbClr val="FFFFFF"/>
                </a:solidFill>
              </a:defRPr>
            </a:lvl1pPr>
            <a:lvl2pPr marL="28576" indent="0" algn="ctr">
              <a:buSzTx/>
              <a:buNone/>
              <a:defRPr sz="1950" b="1"/>
            </a:lvl2pPr>
            <a:lvl3pPr marL="0" indent="219081" algn="ctr">
              <a:buSzTx/>
              <a:buNone/>
              <a:defRPr b="1"/>
            </a:lvl3pPr>
            <a:lvl4pPr marL="0" indent="461974" algn="ctr">
              <a:buSzTx/>
              <a:buNone/>
              <a:defRPr sz="1950" b="1"/>
            </a:lvl4pPr>
            <a:lvl5pPr marL="0" indent="671530" algn="ctr">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93088558"/>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47700" y="447677"/>
            <a:ext cx="10896600" cy="3686175"/>
          </a:xfrm>
          <a:prstGeom prst="rect">
            <a:avLst/>
          </a:prstGeom>
        </p:spPr>
        <p:txBody>
          <a:bodyPr anchor="ctr"/>
          <a:lstStyle>
            <a:lvl1pPr algn="ctr">
              <a:lnSpc>
                <a:spcPts val="5025"/>
              </a:lnSpc>
              <a:defRPr sz="4125"/>
            </a:lvl1pPr>
          </a:lstStyle>
          <a:p>
            <a:r>
              <a:t>Title Text</a:t>
            </a:r>
          </a:p>
        </p:txBody>
      </p:sp>
      <p:sp>
        <p:nvSpPr>
          <p:cNvPr id="73"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3000">
                <a:solidFill>
                  <a:srgbClr val="FFFFFF"/>
                </a:solidFill>
              </a:defRPr>
            </a:lvl1pPr>
            <a:lvl2pPr marL="28576" indent="0" algn="ctr">
              <a:spcBef>
                <a:spcPts val="225"/>
              </a:spcBef>
              <a:buSzTx/>
              <a:buNone/>
              <a:defRPr b="1">
                <a:solidFill>
                  <a:srgbClr val="9DA9A9"/>
                </a:solidFill>
              </a:defRPr>
            </a:lvl2pPr>
            <a:lvl3pPr marL="0" indent="219081" algn="ctr">
              <a:buSzTx/>
              <a:buNone/>
              <a:defRPr sz="1800" b="1">
                <a:solidFill>
                  <a:srgbClr val="9DA9A9"/>
                </a:solidFill>
              </a:defRPr>
            </a:lvl3pPr>
            <a:lvl4pPr marL="0" indent="461974" algn="ctr">
              <a:buSzTx/>
              <a:buNone/>
              <a:defRPr sz="1800" b="1">
                <a:solidFill>
                  <a:srgbClr val="9DA9A9"/>
                </a:solidFill>
              </a:defRPr>
            </a:lvl4pPr>
            <a:lvl5pPr marL="0" indent="671530" algn="ctr">
              <a:buSzTx/>
              <a:buNone/>
              <a:defRPr sz="1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054465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647700" y="447677"/>
            <a:ext cx="10896600" cy="3686175"/>
          </a:xfrm>
          <a:prstGeom prst="rect">
            <a:avLst/>
          </a:prstGeom>
        </p:spPr>
        <p:txBody>
          <a:bodyPr anchor="ctr"/>
          <a:lstStyle>
            <a:lvl1pPr algn="ctr">
              <a:lnSpc>
                <a:spcPts val="4125"/>
              </a:lnSpc>
            </a:lvl1pPr>
          </a:lstStyle>
          <a:p>
            <a:r>
              <a:t>Title Text</a:t>
            </a:r>
          </a:p>
        </p:txBody>
      </p:sp>
      <p:sp>
        <p:nvSpPr>
          <p:cNvPr id="82"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250">
                <a:solidFill>
                  <a:srgbClr val="FFFFFF"/>
                </a:solidFill>
              </a:defRPr>
            </a:lvl1pPr>
            <a:lvl2pPr marL="28576" indent="0" algn="ctr">
              <a:spcBef>
                <a:spcPts val="225"/>
              </a:spcBef>
              <a:buSzTx/>
              <a:buNone/>
              <a:defRPr sz="1800" b="1">
                <a:solidFill>
                  <a:srgbClr val="9DA9A9"/>
                </a:solidFill>
              </a:defRPr>
            </a:lvl2pPr>
            <a:lvl3pPr marL="0" indent="219081" algn="ctr">
              <a:buSzTx/>
              <a:buNone/>
              <a:defRPr sz="1800" b="1">
                <a:solidFill>
                  <a:srgbClr val="9DA9A9"/>
                </a:solidFill>
              </a:defRPr>
            </a:lvl3pPr>
            <a:lvl4pPr marL="0" indent="461974" algn="ctr">
              <a:buSzTx/>
              <a:buNone/>
              <a:defRPr sz="1800" b="1">
                <a:solidFill>
                  <a:srgbClr val="9DA9A9"/>
                </a:solidFill>
              </a:defRPr>
            </a:lvl4pPr>
            <a:lvl5pPr marL="0" indent="671530" algn="ctr">
              <a:buSzTx/>
              <a:buNone/>
              <a:defRPr sz="1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8694475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552452" y="295277"/>
            <a:ext cx="10315575" cy="523875"/>
          </a:xfrm>
          <a:prstGeom prst="rect">
            <a:avLst/>
          </a:prstGeom>
          <a:effectLst>
            <a:outerShdw blurRad="38100" dist="38100" dir="5400000" rotWithShape="0">
              <a:srgbClr val="000000">
                <a:alpha val="90000"/>
              </a:srgbClr>
            </a:outerShdw>
          </a:effectLst>
        </p:spPr>
        <p:txBody>
          <a:bodyPr/>
          <a:lstStyle>
            <a:lvl1pPr>
              <a:lnSpc>
                <a:spcPts val="3750"/>
              </a:lnSpc>
              <a:defRPr sz="3150"/>
            </a:lvl1pPr>
          </a:lstStyle>
          <a:p>
            <a:r>
              <a:t>Title Text</a:t>
            </a:r>
          </a:p>
        </p:txBody>
      </p:sp>
      <p:sp>
        <p:nvSpPr>
          <p:cNvPr id="91" name="Body Level One…"/>
          <p:cNvSpPr txBox="1">
            <a:spLocks noGrp="1"/>
          </p:cNvSpPr>
          <p:nvPr>
            <p:ph type="body" sz="quarter" idx="1"/>
          </p:nvPr>
        </p:nvSpPr>
        <p:spPr>
          <a:xfrm>
            <a:off x="552452" y="762000"/>
            <a:ext cx="10315575" cy="666750"/>
          </a:xfrm>
          <a:prstGeom prst="rect">
            <a:avLst/>
          </a:prstGeom>
          <a:effectLst>
            <a:outerShdw blurRad="38100" dist="38100" dir="5400000" rotWithShape="0">
              <a:srgbClr val="000000">
                <a:alpha val="90000"/>
              </a:srgbClr>
            </a:outerShdw>
          </a:effectLst>
        </p:spPr>
        <p:txBody>
          <a:bodyPr/>
          <a:lstStyle>
            <a:lvl1pPr>
              <a:spcBef>
                <a:spcPts val="975"/>
              </a:spcBef>
              <a:defRPr sz="1800">
                <a:solidFill>
                  <a:srgbClr val="FFFFFF"/>
                </a:solidFill>
              </a:defRPr>
            </a:lvl1pPr>
            <a:lvl2pPr marL="28576" indent="0">
              <a:buSzTx/>
              <a:buNone/>
              <a:defRPr sz="1800" b="1"/>
            </a:lvl2pPr>
            <a:lvl3pPr marL="0" indent="219081">
              <a:buSzTx/>
              <a:buNone/>
              <a:defRPr sz="1800" b="1"/>
            </a:lvl3pPr>
            <a:lvl4pPr marL="0" indent="461974">
              <a:buSzTx/>
              <a:buNone/>
              <a:defRPr sz="1800" b="1"/>
            </a:lvl4pPr>
            <a:lvl5pPr marL="0" indent="671530">
              <a:buSz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1020569" y="6500429"/>
            <a:ext cx="141064" cy="138499"/>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1985663046"/>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552452" y="295277"/>
            <a:ext cx="10315575" cy="523875"/>
          </a:xfrm>
          <a:prstGeom prst="rect">
            <a:avLst/>
          </a:prstGeom>
          <a:effectLst>
            <a:outerShdw blurRad="38100" dist="38100" dir="5400000" rotWithShape="0">
              <a:srgbClr val="000000">
                <a:alpha val="90000"/>
              </a:srgbClr>
            </a:outerShdw>
          </a:effectLst>
        </p:spPr>
        <p:txBody>
          <a:bodyPr/>
          <a:lstStyle>
            <a:lvl1pPr>
              <a:lnSpc>
                <a:spcPts val="4050"/>
              </a:lnSpc>
            </a:lvl1pPr>
          </a:lstStyle>
          <a:p>
            <a:r>
              <a:t>Title Text</a:t>
            </a:r>
          </a:p>
        </p:txBody>
      </p:sp>
      <p:sp>
        <p:nvSpPr>
          <p:cNvPr id="100" name="Body Level One…"/>
          <p:cNvSpPr txBox="1">
            <a:spLocks noGrp="1"/>
          </p:cNvSpPr>
          <p:nvPr>
            <p:ph type="body" sz="quarter" idx="1"/>
          </p:nvPr>
        </p:nvSpPr>
        <p:spPr>
          <a:xfrm>
            <a:off x="552452" y="809625"/>
            <a:ext cx="10315575" cy="571500"/>
          </a:xfrm>
          <a:prstGeom prst="rect">
            <a:avLst/>
          </a:prstGeom>
          <a:effectLst>
            <a:outerShdw blurRad="38100" dist="38100" dir="5400000" rotWithShape="0">
              <a:srgbClr val="000000">
                <a:alpha val="90000"/>
              </a:srgbClr>
            </a:outerShdw>
          </a:effectLst>
        </p:spPr>
        <p:txBody>
          <a:bodyPr/>
          <a:lstStyle>
            <a:lvl1pPr>
              <a:spcBef>
                <a:spcPts val="975"/>
              </a:spcBef>
              <a:defRPr sz="1950">
                <a:solidFill>
                  <a:srgbClr val="FFFFFF"/>
                </a:solidFill>
              </a:defRPr>
            </a:lvl1pPr>
            <a:lvl2pPr marL="28576" indent="0">
              <a:buSzTx/>
              <a:buNone/>
              <a:defRPr sz="1950" b="1"/>
            </a:lvl2pPr>
            <a:lvl3pPr marL="0" indent="219081">
              <a:buSzTx/>
              <a:buNone/>
              <a:defRPr b="1"/>
            </a:lvl3pPr>
            <a:lvl4pPr marL="0" indent="461974">
              <a:buSzTx/>
              <a:buNone/>
              <a:defRPr sz="1950" b="1"/>
            </a:lvl4pPr>
            <a:lvl5pPr marL="0" indent="671530">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928659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552450" y="295277"/>
            <a:ext cx="11087100" cy="523875"/>
          </a:xfrm>
          <a:prstGeom prst="rect">
            <a:avLst/>
          </a:prstGeom>
          <a:effectLst>
            <a:outerShdw blurRad="38100" dist="38100" dir="5400000" rotWithShape="0">
              <a:srgbClr val="000000">
                <a:alpha val="90000"/>
              </a:srgbClr>
            </a:outerShdw>
          </a:effectLst>
        </p:spPr>
        <p:txBody>
          <a:bodyPr/>
          <a:lstStyle>
            <a:lvl1pPr algn="ctr">
              <a:lnSpc>
                <a:spcPts val="4050"/>
              </a:lnSpc>
            </a:lvl1pPr>
          </a:lstStyle>
          <a:p>
            <a:r>
              <a:t>Title Text</a:t>
            </a:r>
          </a:p>
        </p:txBody>
      </p:sp>
      <p:sp>
        <p:nvSpPr>
          <p:cNvPr id="109" name="Body Level One…"/>
          <p:cNvSpPr txBox="1">
            <a:spLocks noGrp="1"/>
          </p:cNvSpPr>
          <p:nvPr>
            <p:ph type="body" sz="quarter" idx="1"/>
          </p:nvPr>
        </p:nvSpPr>
        <p:spPr>
          <a:xfrm>
            <a:off x="552450" y="809625"/>
            <a:ext cx="11087100" cy="666750"/>
          </a:xfrm>
          <a:prstGeom prst="rect">
            <a:avLst/>
          </a:prstGeom>
          <a:effectLst>
            <a:outerShdw blurRad="38100" dist="38100" dir="5400000" rotWithShape="0">
              <a:srgbClr val="000000">
                <a:alpha val="90000"/>
              </a:srgbClr>
            </a:outerShdw>
          </a:effectLst>
        </p:spPr>
        <p:txBody>
          <a:bodyPr/>
          <a:lstStyle>
            <a:lvl1pPr algn="ctr">
              <a:spcBef>
                <a:spcPts val="975"/>
              </a:spcBef>
              <a:defRPr sz="1950">
                <a:solidFill>
                  <a:srgbClr val="FFFFFF"/>
                </a:solidFill>
              </a:defRPr>
            </a:lvl1pPr>
            <a:lvl2pPr marL="28576" indent="0" algn="ctr">
              <a:buSzTx/>
              <a:buNone/>
              <a:defRPr sz="1950" b="1"/>
            </a:lvl2pPr>
            <a:lvl3pPr marL="0" indent="219081" algn="ctr">
              <a:buSzTx/>
              <a:buNone/>
              <a:defRPr b="1"/>
            </a:lvl3pPr>
            <a:lvl4pPr marL="0" indent="461974" algn="ctr">
              <a:buSzTx/>
              <a:buNone/>
              <a:defRPr sz="1950" b="1"/>
            </a:lvl4pPr>
            <a:lvl5pPr marL="0" indent="671530" algn="ctr">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716097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647700" y="447677"/>
            <a:ext cx="10896600" cy="3686175"/>
          </a:xfrm>
          <a:prstGeom prst="rect">
            <a:avLst/>
          </a:prstGeom>
        </p:spPr>
        <p:txBody>
          <a:bodyPr anchor="ctr"/>
          <a:lstStyle>
            <a:lvl1pPr algn="ctr">
              <a:lnSpc>
                <a:spcPts val="5025"/>
              </a:lnSpc>
              <a:defRPr sz="4125"/>
            </a:lvl1pPr>
          </a:lstStyle>
          <a:p>
            <a:r>
              <a:t>Title Text</a:t>
            </a:r>
          </a:p>
        </p:txBody>
      </p:sp>
      <p:sp>
        <p:nvSpPr>
          <p:cNvPr id="127"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3000">
                <a:solidFill>
                  <a:srgbClr val="FFFFFF"/>
                </a:solidFill>
              </a:defRPr>
            </a:lvl1pPr>
            <a:lvl2pPr marL="28576" indent="0" algn="ctr">
              <a:spcBef>
                <a:spcPts val="225"/>
              </a:spcBef>
              <a:buSzTx/>
              <a:buNone/>
              <a:defRPr b="1">
                <a:solidFill>
                  <a:srgbClr val="9DA9A9"/>
                </a:solidFill>
              </a:defRPr>
            </a:lvl2pPr>
            <a:lvl3pPr marL="0" indent="219081" algn="ctr">
              <a:buSzTx/>
              <a:buNone/>
              <a:defRPr sz="2250" b="1">
                <a:solidFill>
                  <a:srgbClr val="9DA9A9"/>
                </a:solidFill>
              </a:defRPr>
            </a:lvl3pPr>
            <a:lvl4pPr marL="0" indent="461974" algn="ctr">
              <a:buSzTx/>
              <a:buNone/>
              <a:defRPr sz="2250" b="1">
                <a:solidFill>
                  <a:srgbClr val="9DA9A9"/>
                </a:solidFill>
              </a:defRPr>
            </a:lvl4pPr>
            <a:lvl5pPr marL="0" indent="671530" algn="ctr">
              <a:buSzTx/>
              <a:buNone/>
              <a:defRPr sz="225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5339769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47700" y="447677"/>
            <a:ext cx="10896600" cy="3686175"/>
          </a:xfrm>
          <a:prstGeom prst="rect">
            <a:avLst/>
          </a:prstGeom>
        </p:spPr>
        <p:txBody>
          <a:bodyPr anchor="ctr"/>
          <a:lstStyle>
            <a:lvl1pPr algn="ctr">
              <a:lnSpc>
                <a:spcPts val="5025"/>
              </a:lnSpc>
              <a:defRPr sz="4125"/>
            </a:lvl1pPr>
          </a:lstStyle>
          <a:p>
            <a:r>
              <a:t>Title Text</a:t>
            </a:r>
          </a:p>
        </p:txBody>
      </p:sp>
      <p:sp>
        <p:nvSpPr>
          <p:cNvPr id="136"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625">
                <a:solidFill>
                  <a:srgbClr val="FFFFFF"/>
                </a:solidFill>
              </a:defRPr>
            </a:lvl1pPr>
            <a:lvl2pPr marL="28576" indent="0" algn="ctr">
              <a:spcBef>
                <a:spcPts val="225"/>
              </a:spcBef>
              <a:buSzTx/>
              <a:buNone/>
              <a:defRPr sz="2100" b="1">
                <a:solidFill>
                  <a:srgbClr val="9DA9A9"/>
                </a:solidFill>
              </a:defRPr>
            </a:lvl2pPr>
            <a:lvl3pPr marL="0" indent="219081" algn="ctr">
              <a:buSzTx/>
              <a:buNone/>
              <a:defRPr sz="2100" b="1">
                <a:solidFill>
                  <a:srgbClr val="9DA9A9"/>
                </a:solidFill>
              </a:defRPr>
            </a:lvl3pPr>
            <a:lvl4pPr marL="0" indent="461974" algn="ctr">
              <a:buSzTx/>
              <a:buNone/>
              <a:defRPr sz="2100" b="1">
                <a:solidFill>
                  <a:srgbClr val="9DA9A9"/>
                </a:solidFill>
              </a:defRPr>
            </a:lvl4pPr>
            <a:lvl5pPr marL="0" indent="671530" algn="ctr">
              <a:buSzTx/>
              <a:buNone/>
              <a:defRPr sz="21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4265792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647700" y="447677"/>
            <a:ext cx="10896600" cy="3686175"/>
          </a:xfrm>
          <a:prstGeom prst="rect">
            <a:avLst/>
          </a:prstGeom>
        </p:spPr>
        <p:txBody>
          <a:bodyPr anchor="ctr"/>
          <a:lstStyle>
            <a:lvl1pPr algn="ctr">
              <a:lnSpc>
                <a:spcPts val="5025"/>
              </a:lnSpc>
              <a:defRPr sz="4125"/>
            </a:lvl1pPr>
          </a:lstStyle>
          <a:p>
            <a:r>
              <a:t>Title Text</a:t>
            </a:r>
          </a:p>
        </p:txBody>
      </p:sp>
      <p:sp>
        <p:nvSpPr>
          <p:cNvPr id="145"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850">
                <a:solidFill>
                  <a:srgbClr val="FFFFFF"/>
                </a:solidFill>
              </a:defRPr>
            </a:lvl1pPr>
            <a:lvl2pPr marL="28576" indent="0" algn="ctr">
              <a:spcBef>
                <a:spcPts val="225"/>
              </a:spcBef>
              <a:buSzTx/>
              <a:buNone/>
              <a:defRPr sz="2100" b="1">
                <a:solidFill>
                  <a:srgbClr val="9DA9A9"/>
                </a:solidFill>
              </a:defRPr>
            </a:lvl2pPr>
            <a:lvl3pPr marL="0" indent="219081" algn="ctr">
              <a:buSzTx/>
              <a:buNone/>
              <a:defRPr sz="2100" b="1">
                <a:solidFill>
                  <a:srgbClr val="9DA9A9"/>
                </a:solidFill>
              </a:defRPr>
            </a:lvl3pPr>
            <a:lvl4pPr marL="0" indent="461974" algn="ctr">
              <a:buSzTx/>
              <a:buNone/>
              <a:defRPr sz="2100" b="1">
                <a:solidFill>
                  <a:srgbClr val="9DA9A9"/>
                </a:solidFill>
              </a:defRPr>
            </a:lvl4pPr>
            <a:lvl5pPr marL="0" indent="671530" algn="ctr">
              <a:buSzTx/>
              <a:buNone/>
              <a:defRPr sz="21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12838009"/>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47700" y="447675"/>
            <a:ext cx="10896600" cy="571500"/>
          </a:xfrm>
          <a:prstGeom prst="rect">
            <a:avLst/>
          </a:prstGeom>
        </p:spPr>
        <p:txBody>
          <a:bodyPr/>
          <a:lstStyle>
            <a:lvl1pPr algn="ctr">
              <a:lnSpc>
                <a:spcPts val="4050"/>
              </a:lnSpc>
              <a:spcBef>
                <a:spcPts val="225"/>
              </a:spcBef>
            </a:lvl1pPr>
          </a:lstStyle>
          <a:p>
            <a:r>
              <a:t>Title Text</a:t>
            </a:r>
          </a:p>
        </p:txBody>
      </p:sp>
      <p:sp>
        <p:nvSpPr>
          <p:cNvPr id="154" name="Body Level One…"/>
          <p:cNvSpPr txBox="1">
            <a:spLocks noGrp="1"/>
          </p:cNvSpPr>
          <p:nvPr>
            <p:ph type="body" sz="quarter" idx="1"/>
          </p:nvPr>
        </p:nvSpPr>
        <p:spPr>
          <a:xfrm>
            <a:off x="647700" y="952500"/>
            <a:ext cx="10896600" cy="762000"/>
          </a:xfrm>
          <a:prstGeom prst="rect">
            <a:avLst/>
          </a:prstGeom>
        </p:spPr>
        <p:txBody>
          <a:bodyPr/>
          <a:lstStyle>
            <a:lvl1pPr algn="ctr"/>
            <a:lvl2pPr marL="28576" indent="171455">
              <a:buSzTx/>
              <a:buNone/>
              <a:defRPr sz="2400" b="1"/>
            </a:lvl2pPr>
            <a:lvl3pPr marL="0" indent="342909">
              <a:buSzTx/>
              <a:buNone/>
              <a:defRPr sz="2250" b="1"/>
            </a:lvl3pPr>
            <a:lvl4pPr marL="0" indent="514363">
              <a:buSzTx/>
              <a:buNone/>
              <a:defRPr sz="1950" b="1"/>
            </a:lvl4pPr>
            <a:lvl5pPr marL="0" indent="68581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0021709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2DBADE-1B30-488F-A16D-42A5050BB21B}"/>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3" name="Footer Placeholder 2">
            <a:extLst>
              <a:ext uri="{FF2B5EF4-FFF2-40B4-BE49-F238E27FC236}">
                <a16:creationId xmlns:a16="http://schemas.microsoft.com/office/drawing/2014/main" id="{8A75A41C-0130-4E35-9A86-7E575E0D1A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07F9C0-9501-49CF-BCB0-CC868F1B70C6}"/>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4269448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552452" y="295277"/>
            <a:ext cx="10315575" cy="581025"/>
          </a:xfrm>
          <a:prstGeom prst="rect">
            <a:avLst/>
          </a:prstGeom>
          <a:effectLst>
            <a:outerShdw blurRad="38100" dist="38100" dir="5400000" rotWithShape="0">
              <a:srgbClr val="000000">
                <a:alpha val="90000"/>
              </a:srgbClr>
            </a:outerShdw>
          </a:effectLst>
        </p:spPr>
        <p:txBody>
          <a:bodyPr/>
          <a:lstStyle>
            <a:lvl1pPr>
              <a:lnSpc>
                <a:spcPts val="4050"/>
              </a:lnSpc>
            </a:lvl1pPr>
          </a:lstStyle>
          <a:p>
            <a:r>
              <a:t>Title Text</a:t>
            </a:r>
          </a:p>
        </p:txBody>
      </p:sp>
      <p:sp>
        <p:nvSpPr>
          <p:cNvPr id="163" name="Body Level One…"/>
          <p:cNvSpPr txBox="1">
            <a:spLocks noGrp="1"/>
          </p:cNvSpPr>
          <p:nvPr>
            <p:ph type="body" sz="quarter" idx="1"/>
          </p:nvPr>
        </p:nvSpPr>
        <p:spPr>
          <a:xfrm>
            <a:off x="552452" y="809625"/>
            <a:ext cx="10315575" cy="571500"/>
          </a:xfrm>
          <a:prstGeom prst="rect">
            <a:avLst/>
          </a:prstGeom>
          <a:effectLst>
            <a:outerShdw blurRad="38100" dist="38100" dir="5400000" rotWithShape="0">
              <a:srgbClr val="000000">
                <a:alpha val="90000"/>
              </a:srgbClr>
            </a:outerShdw>
          </a:effectLst>
        </p:spPr>
        <p:txBody>
          <a:bodyPr/>
          <a:lstStyle>
            <a:lvl1pPr>
              <a:spcBef>
                <a:spcPts val="975"/>
              </a:spcBef>
              <a:defRPr sz="1950">
                <a:solidFill>
                  <a:srgbClr val="FFFFFF"/>
                </a:solidFill>
              </a:defRPr>
            </a:lvl1pPr>
            <a:lvl2pPr marL="28576" indent="0">
              <a:buSzTx/>
              <a:buNone/>
              <a:defRPr sz="1950" b="1"/>
            </a:lvl2pPr>
            <a:lvl3pPr marL="0" indent="219081">
              <a:buSzTx/>
              <a:buNone/>
              <a:defRPr b="1"/>
            </a:lvl3pPr>
            <a:lvl4pPr marL="0" indent="461974">
              <a:buSzTx/>
              <a:buNone/>
              <a:defRPr sz="1950" b="1"/>
            </a:lvl4pPr>
            <a:lvl5pPr marL="0" indent="671530">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4958122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647700" y="447677"/>
            <a:ext cx="10896600" cy="3686175"/>
          </a:xfrm>
          <a:prstGeom prst="rect">
            <a:avLst/>
          </a:prstGeom>
        </p:spPr>
        <p:txBody>
          <a:bodyPr anchor="ctr"/>
          <a:lstStyle>
            <a:lvl1pPr algn="ctr">
              <a:lnSpc>
                <a:spcPts val="4125"/>
              </a:lnSpc>
            </a:lvl1pPr>
          </a:lstStyle>
          <a:p>
            <a:r>
              <a:t>Title Text</a:t>
            </a:r>
          </a:p>
        </p:txBody>
      </p:sp>
      <p:sp>
        <p:nvSpPr>
          <p:cNvPr id="172"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250">
                <a:solidFill>
                  <a:srgbClr val="FFFFFF"/>
                </a:solidFill>
              </a:defRPr>
            </a:lvl1pPr>
            <a:lvl2pPr marL="28576" indent="0" algn="ctr">
              <a:spcBef>
                <a:spcPts val="225"/>
              </a:spcBef>
              <a:buSzTx/>
              <a:buNone/>
              <a:defRPr sz="1800" b="1">
                <a:solidFill>
                  <a:srgbClr val="9DA9A9"/>
                </a:solidFill>
              </a:defRPr>
            </a:lvl2pPr>
            <a:lvl3pPr marL="0" indent="219081" algn="ctr">
              <a:buSzTx/>
              <a:buNone/>
              <a:defRPr sz="1800" b="1">
                <a:solidFill>
                  <a:srgbClr val="9DA9A9"/>
                </a:solidFill>
              </a:defRPr>
            </a:lvl3pPr>
            <a:lvl4pPr marL="0" indent="461974" algn="ctr">
              <a:buSzTx/>
              <a:buNone/>
              <a:defRPr sz="1800" b="1">
                <a:solidFill>
                  <a:srgbClr val="9DA9A9"/>
                </a:solidFill>
              </a:defRPr>
            </a:lvl4pPr>
            <a:lvl5pPr marL="0" indent="671530" algn="ctr">
              <a:buSzTx/>
              <a:buNone/>
              <a:defRPr sz="1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1646384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9853042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647700" y="447677"/>
            <a:ext cx="10896600" cy="3686175"/>
          </a:xfrm>
          <a:prstGeom prst="rect">
            <a:avLst/>
          </a:prstGeom>
        </p:spPr>
        <p:txBody>
          <a:bodyPr anchor="ctr"/>
          <a:lstStyle>
            <a:lvl1pPr algn="ctr">
              <a:lnSpc>
                <a:spcPts val="5025"/>
              </a:lnSpc>
              <a:defRPr sz="4125"/>
            </a:lvl1pPr>
          </a:lstStyle>
          <a:p>
            <a:r>
              <a:t>Title Text</a:t>
            </a:r>
          </a:p>
        </p:txBody>
      </p:sp>
      <p:sp>
        <p:nvSpPr>
          <p:cNvPr id="224"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3000">
                <a:solidFill>
                  <a:srgbClr val="FFFFFF"/>
                </a:solidFill>
              </a:defRPr>
            </a:lvl1pPr>
            <a:lvl2pPr marL="28576" indent="0" algn="ctr">
              <a:spcBef>
                <a:spcPts val="225"/>
              </a:spcBef>
              <a:buSzTx/>
              <a:buNone/>
              <a:defRPr b="1">
                <a:solidFill>
                  <a:srgbClr val="9DA9A9"/>
                </a:solidFill>
              </a:defRPr>
            </a:lvl2pPr>
            <a:lvl3pPr marL="0" indent="219081" algn="ctr">
              <a:buSzTx/>
              <a:buNone/>
              <a:defRPr sz="1800" b="1">
                <a:solidFill>
                  <a:srgbClr val="9DA9A9"/>
                </a:solidFill>
              </a:defRPr>
            </a:lvl3pPr>
            <a:lvl4pPr marL="0" indent="461974" algn="ctr">
              <a:buSzTx/>
              <a:buNone/>
              <a:defRPr sz="1800" b="1">
                <a:solidFill>
                  <a:srgbClr val="9DA9A9"/>
                </a:solidFill>
              </a:defRPr>
            </a:lvl4pPr>
            <a:lvl5pPr marL="0" indent="671530" algn="ctr">
              <a:buSzTx/>
              <a:buNone/>
              <a:defRPr sz="1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1680680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6521238" y="2"/>
            <a:ext cx="5677072" cy="6857903"/>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634999" y="1587499"/>
            <a:ext cx="5677100" cy="4890296"/>
          </a:xfrm>
          <a:prstGeom prst="rect">
            <a:avLst/>
          </a:prstGeom>
        </p:spPr>
        <p:txBody>
          <a:bodyPr lIns="0" tIns="0" rIns="0" bIns="0">
            <a:normAutofit/>
          </a:bodyPr>
          <a:lstStyle>
            <a:lvl1pPr marL="249389" indent="-249389" defTabSz="412761">
              <a:spcBef>
                <a:spcPts val="1500"/>
              </a:spcBef>
              <a:buSzPct val="100000"/>
              <a:buChar char="•"/>
              <a:defRPr sz="2700">
                <a:solidFill>
                  <a:srgbClr val="000000"/>
                </a:solidFill>
                <a:latin typeface="Helvetica"/>
                <a:ea typeface="Helvetica"/>
                <a:cs typeface="Helvetica"/>
                <a:sym typeface="Helvetica"/>
              </a:defRPr>
            </a:lvl1pPr>
            <a:lvl2pPr marL="720107" indent="-243845" defTabSz="412761">
              <a:spcBef>
                <a:spcPts val="1500"/>
              </a:spcBef>
              <a:buSzPct val="100000"/>
              <a:buChar char="‣"/>
              <a:defRPr sz="2400" b="1">
                <a:solidFill>
                  <a:srgbClr val="000000"/>
                </a:solidFill>
                <a:latin typeface="Helvetica"/>
                <a:ea typeface="Helvetica"/>
                <a:cs typeface="Helvetica"/>
                <a:sym typeface="Helvetica"/>
              </a:defRPr>
            </a:lvl2pPr>
            <a:lvl3pPr marL="1206530" indent="-254007" defTabSz="412761">
              <a:spcBef>
                <a:spcPts val="1500"/>
              </a:spcBef>
              <a:buSzPct val="100000"/>
              <a:buChar char="-"/>
              <a:defRPr sz="2250" b="1">
                <a:solidFill>
                  <a:srgbClr val="000000"/>
                </a:solidFill>
                <a:latin typeface="Helvetica"/>
                <a:ea typeface="Helvetica"/>
                <a:cs typeface="Helvetica"/>
                <a:sym typeface="Helvetica"/>
              </a:defRPr>
            </a:lvl3pPr>
            <a:lvl4pPr marL="1676442" indent="-247657" defTabSz="412761">
              <a:spcBef>
                <a:spcPts val="1500"/>
              </a:spcBef>
              <a:buSzPct val="100000"/>
              <a:buChar char="•"/>
              <a:defRPr sz="1950" b="1">
                <a:solidFill>
                  <a:srgbClr val="000000"/>
                </a:solidFill>
                <a:latin typeface="Helvetica"/>
                <a:ea typeface="Helvetica"/>
                <a:cs typeface="Helvetica"/>
                <a:sym typeface="Helvetica"/>
              </a:defRPr>
            </a:lvl4pPr>
            <a:lvl5pPr marL="2144540" indent="-239492" defTabSz="412761">
              <a:spcBef>
                <a:spcPts val="15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634999" y="635001"/>
            <a:ext cx="5677100" cy="738886"/>
          </a:xfrm>
          <a:prstGeom prst="rect">
            <a:avLst/>
          </a:prstGeom>
        </p:spPr>
        <p:txBody>
          <a:bodyPr lIns="0" tIns="0" rIns="0" bIns="0">
            <a:normAutofit/>
          </a:bodyPr>
          <a:lstStyle>
            <a:lvl1pPr defTabSz="412761">
              <a:lnSpc>
                <a:spcPct val="100000"/>
              </a:lnSpc>
              <a:defRPr sz="45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12192001" cy="476251"/>
          </a:xfrm>
          <a:prstGeom prst="rect">
            <a:avLst/>
          </a:prstGeom>
        </p:spPr>
        <p:txBody>
          <a:bodyPr lIns="33866" tIns="33866" rIns="33866" bIns="33866" anchor="ctr">
            <a:normAutofit/>
          </a:bodyPr>
          <a:lstStyle>
            <a:lvl1pPr algn="ctr" defTabSz="412750">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11853840" y="118337"/>
            <a:ext cx="262357" cy="253059"/>
          </a:xfrm>
          <a:prstGeom prst="rect">
            <a:avLst/>
          </a:prstGeom>
        </p:spPr>
        <p:txBody>
          <a:bodyPr lIns="33866" tIns="33866" rIns="33866" bIns="33866"/>
          <a:lstStyle>
            <a:lvl1pPr algn="ctr" defTabSz="412761">
              <a:defRPr sz="12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391182323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5852866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552451" y="295276"/>
            <a:ext cx="10315575" cy="581025"/>
          </a:xfrm>
          <a:prstGeom prst="rect">
            <a:avLst/>
          </a:prstGeom>
          <a:effectLst>
            <a:outerShdw blurRad="38100" dist="38100" dir="5400000" rotWithShape="0">
              <a:srgbClr val="000000">
                <a:alpha val="90000"/>
              </a:srgbClr>
            </a:outerShdw>
          </a:effectLst>
        </p:spPr>
        <p:txBody>
          <a:bodyPr/>
          <a:lstStyle>
            <a:lvl1pPr>
              <a:lnSpc>
                <a:spcPts val="4050"/>
              </a:lnSpc>
            </a:lvl1pPr>
          </a:lstStyle>
          <a:p>
            <a:r>
              <a:t>Title Text</a:t>
            </a:r>
          </a:p>
        </p:txBody>
      </p:sp>
      <p:sp>
        <p:nvSpPr>
          <p:cNvPr id="21" name="Body Level One…"/>
          <p:cNvSpPr txBox="1">
            <a:spLocks noGrp="1"/>
          </p:cNvSpPr>
          <p:nvPr>
            <p:ph type="body" sz="quarter" idx="1"/>
          </p:nvPr>
        </p:nvSpPr>
        <p:spPr>
          <a:xfrm>
            <a:off x="552451" y="809625"/>
            <a:ext cx="10315575" cy="571500"/>
          </a:xfrm>
          <a:prstGeom prst="rect">
            <a:avLst/>
          </a:prstGeom>
          <a:effectLst>
            <a:outerShdw blurRad="38100" dist="38100" dir="5400000" rotWithShape="0">
              <a:srgbClr val="000000">
                <a:alpha val="90000"/>
              </a:srgbClr>
            </a:outerShdw>
          </a:effectLst>
        </p:spPr>
        <p:txBody>
          <a:bodyPr/>
          <a:lstStyle>
            <a:lvl1pPr>
              <a:spcBef>
                <a:spcPts val="975"/>
              </a:spcBef>
              <a:defRPr sz="1950">
                <a:solidFill>
                  <a:srgbClr val="FFFFFF"/>
                </a:solidFill>
              </a:defRPr>
            </a:lvl1pPr>
            <a:lvl2pPr marL="28577" indent="0">
              <a:buSzTx/>
              <a:buNone/>
              <a:defRPr sz="1950" b="1"/>
            </a:lvl2pPr>
            <a:lvl3pPr marL="0" indent="219086">
              <a:buSzTx/>
              <a:buNone/>
              <a:defRPr b="1"/>
            </a:lvl3pPr>
            <a:lvl4pPr marL="0" indent="461986">
              <a:buSzTx/>
              <a:buNone/>
              <a:defRPr sz="1950" b="1"/>
            </a:lvl4pPr>
            <a:lvl5pPr marL="0" indent="671546">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8734688"/>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42938" y="447675"/>
            <a:ext cx="10906125" cy="1085850"/>
          </a:xfrm>
          <a:prstGeom prst="rect">
            <a:avLst/>
          </a:prstGeom>
        </p:spPr>
        <p:txBody>
          <a:bodyPr/>
          <a:lstStyle>
            <a:lvl1pPr algn="ctr">
              <a:lnSpc>
                <a:spcPts val="4050"/>
              </a:lnSpc>
            </a:lvl1pPr>
          </a:lstStyle>
          <a:p>
            <a:r>
              <a:t>Title Text</a:t>
            </a:r>
          </a:p>
        </p:txBody>
      </p:sp>
      <p:sp>
        <p:nvSpPr>
          <p:cNvPr id="30" name="Body Level One…"/>
          <p:cNvSpPr txBox="1">
            <a:spLocks noGrp="1"/>
          </p:cNvSpPr>
          <p:nvPr>
            <p:ph type="body" sz="quarter" idx="1"/>
          </p:nvPr>
        </p:nvSpPr>
        <p:spPr>
          <a:xfrm>
            <a:off x="638175" y="1466850"/>
            <a:ext cx="10915650" cy="819150"/>
          </a:xfrm>
          <a:prstGeom prst="rect">
            <a:avLst/>
          </a:prstGeom>
        </p:spPr>
        <p:txBody>
          <a:bodyPr/>
          <a:lstStyle>
            <a:lvl1pPr algn="ctr"/>
            <a:lvl2pPr marL="28577" indent="171458">
              <a:buSzTx/>
              <a:buNone/>
              <a:defRPr sz="2400"/>
            </a:lvl2pPr>
            <a:lvl3pPr marL="0" indent="342917">
              <a:buSzTx/>
              <a:buNone/>
              <a:defRPr sz="2250"/>
            </a:lvl3pPr>
            <a:lvl4pPr marL="0" indent="514376">
              <a:buSzTx/>
              <a:buNone/>
              <a:defRPr sz="1950"/>
            </a:lvl4pPr>
            <a:lvl5pPr marL="0" indent="685835">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81739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647700" y="447675"/>
            <a:ext cx="10896600" cy="571500"/>
          </a:xfrm>
          <a:prstGeom prst="rect">
            <a:avLst/>
          </a:prstGeom>
        </p:spPr>
        <p:txBody>
          <a:bodyPr/>
          <a:lstStyle>
            <a:lvl1pPr algn="ctr">
              <a:lnSpc>
                <a:spcPts val="4050"/>
              </a:lnSpc>
              <a:spcBef>
                <a:spcPts val="225"/>
              </a:spcBef>
            </a:lvl1pPr>
          </a:lstStyle>
          <a:p>
            <a:r>
              <a:t>Title Text</a:t>
            </a:r>
          </a:p>
        </p:txBody>
      </p:sp>
      <p:sp>
        <p:nvSpPr>
          <p:cNvPr id="39" name="Body Level One…"/>
          <p:cNvSpPr txBox="1">
            <a:spLocks noGrp="1"/>
          </p:cNvSpPr>
          <p:nvPr>
            <p:ph type="body" sz="quarter" idx="1"/>
          </p:nvPr>
        </p:nvSpPr>
        <p:spPr>
          <a:xfrm>
            <a:off x="647700" y="952500"/>
            <a:ext cx="10896600" cy="762000"/>
          </a:xfrm>
          <a:prstGeom prst="rect">
            <a:avLst/>
          </a:prstGeom>
        </p:spPr>
        <p:txBody>
          <a:bodyPr/>
          <a:lstStyle>
            <a:lvl1pPr algn="ctr"/>
            <a:lvl2pPr marL="28577" indent="171458">
              <a:buSzTx/>
              <a:buNone/>
              <a:defRPr sz="2400" b="1"/>
            </a:lvl2pPr>
            <a:lvl3pPr marL="0" indent="342917">
              <a:buSzTx/>
              <a:buNone/>
              <a:defRPr sz="2250" b="1"/>
            </a:lvl3pPr>
            <a:lvl4pPr marL="0" indent="514376">
              <a:buSzTx/>
              <a:buNone/>
              <a:defRPr sz="1950" b="1"/>
            </a:lvl4pPr>
            <a:lvl5pPr marL="0" indent="685835">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78951427"/>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47700" y="447676"/>
            <a:ext cx="10896600" cy="3686175"/>
          </a:xfrm>
          <a:prstGeom prst="rect">
            <a:avLst/>
          </a:prstGeom>
        </p:spPr>
        <p:txBody>
          <a:bodyPr anchor="ctr"/>
          <a:lstStyle>
            <a:lvl1pPr marL="214681" indent="-214681">
              <a:lnSpc>
                <a:spcPts val="4125"/>
              </a:lnSpc>
            </a:lvl1pPr>
          </a:lstStyle>
          <a:p>
            <a:r>
              <a:t>Title Text</a:t>
            </a:r>
          </a:p>
        </p:txBody>
      </p:sp>
      <p:sp>
        <p:nvSpPr>
          <p:cNvPr id="48" name="Body Level One…"/>
          <p:cNvSpPr txBox="1">
            <a:spLocks noGrp="1"/>
          </p:cNvSpPr>
          <p:nvPr>
            <p:ph type="body" sz="half" idx="1"/>
          </p:nvPr>
        </p:nvSpPr>
        <p:spPr>
          <a:xfrm>
            <a:off x="914400" y="4248150"/>
            <a:ext cx="10629900" cy="2152650"/>
          </a:xfrm>
          <a:prstGeom prst="rect">
            <a:avLst/>
          </a:prstGeom>
        </p:spPr>
        <p:txBody>
          <a:bodyPr/>
          <a:lstStyle>
            <a:lvl1pPr>
              <a:lnSpc>
                <a:spcPct val="110000"/>
              </a:lnSpc>
              <a:spcBef>
                <a:spcPts val="975"/>
              </a:spcBef>
              <a:defRPr sz="2250">
                <a:solidFill>
                  <a:srgbClr val="FFFFFF"/>
                </a:solidFill>
              </a:defRPr>
            </a:lvl1pPr>
            <a:lvl2pPr marL="28577" indent="0">
              <a:spcBef>
                <a:spcPts val="225"/>
              </a:spcBef>
              <a:buSzTx/>
              <a:buNone/>
              <a:defRPr sz="1500" b="1">
                <a:solidFill>
                  <a:srgbClr val="9DA9A9"/>
                </a:solidFill>
              </a:defRPr>
            </a:lvl2pPr>
            <a:lvl3pPr marL="0" indent="219086">
              <a:buSzTx/>
              <a:buNone/>
              <a:defRPr sz="1500" b="1">
                <a:solidFill>
                  <a:srgbClr val="9DA9A9"/>
                </a:solidFill>
              </a:defRPr>
            </a:lvl3pPr>
            <a:lvl4pPr marL="0" indent="461986">
              <a:buSzTx/>
              <a:buNone/>
              <a:defRPr sz="1500" b="1">
                <a:solidFill>
                  <a:srgbClr val="9DA9A9"/>
                </a:solidFill>
              </a:defRPr>
            </a:lvl4pPr>
            <a:lvl5pPr marL="0" indent="671546">
              <a:buSzTx/>
              <a:buNone/>
              <a:defRPr sz="15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405719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21CF-F3CC-463E-924A-A6BED76AC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D7DE-C825-4C8F-BBAC-CE21928070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8C04E7-162E-4364-9713-31D6AD2581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BC161-1D76-4956-B474-CC908A5FA705}"/>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6" name="Footer Placeholder 5">
            <a:extLst>
              <a:ext uri="{FF2B5EF4-FFF2-40B4-BE49-F238E27FC236}">
                <a16:creationId xmlns:a16="http://schemas.microsoft.com/office/drawing/2014/main" id="{040EAC32-DA5D-49A5-968A-5F75B51FC4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5E2EB3-1C09-4CF7-A325-2D3EDC8DB698}"/>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2193970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552450" y="295275"/>
            <a:ext cx="11087100" cy="590550"/>
          </a:xfrm>
          <a:prstGeom prst="rect">
            <a:avLst/>
          </a:prstGeom>
          <a:effectLst>
            <a:outerShdw blurRad="38100" dist="38100" dir="5400000" rotWithShape="0">
              <a:srgbClr val="000000">
                <a:alpha val="90000"/>
              </a:srgbClr>
            </a:outerShdw>
          </a:effectLst>
        </p:spPr>
        <p:txBody>
          <a:bodyPr/>
          <a:lstStyle>
            <a:lvl1pPr algn="ctr">
              <a:lnSpc>
                <a:spcPts val="4050"/>
              </a:lnSpc>
            </a:lvl1pPr>
          </a:lstStyle>
          <a:p>
            <a:r>
              <a:t>Title Text</a:t>
            </a:r>
          </a:p>
        </p:txBody>
      </p:sp>
      <p:sp>
        <p:nvSpPr>
          <p:cNvPr id="64" name="Body Level One…"/>
          <p:cNvSpPr txBox="1">
            <a:spLocks noGrp="1"/>
          </p:cNvSpPr>
          <p:nvPr>
            <p:ph type="body" sz="quarter" idx="1"/>
          </p:nvPr>
        </p:nvSpPr>
        <p:spPr>
          <a:xfrm>
            <a:off x="552450" y="809625"/>
            <a:ext cx="11087100" cy="666750"/>
          </a:xfrm>
          <a:prstGeom prst="rect">
            <a:avLst/>
          </a:prstGeom>
          <a:effectLst>
            <a:outerShdw blurRad="38100" dist="38100" dir="5400000" rotWithShape="0">
              <a:srgbClr val="000000">
                <a:alpha val="90000"/>
              </a:srgbClr>
            </a:outerShdw>
          </a:effectLst>
        </p:spPr>
        <p:txBody>
          <a:bodyPr/>
          <a:lstStyle>
            <a:lvl1pPr algn="ctr">
              <a:spcBef>
                <a:spcPts val="975"/>
              </a:spcBef>
              <a:defRPr sz="1950">
                <a:solidFill>
                  <a:srgbClr val="FFFFFF"/>
                </a:solidFill>
              </a:defRPr>
            </a:lvl1pPr>
            <a:lvl2pPr marL="28577" indent="0" algn="ctr">
              <a:buSzTx/>
              <a:buNone/>
              <a:defRPr sz="1950" b="1"/>
            </a:lvl2pPr>
            <a:lvl3pPr marL="0" indent="219086" algn="ctr">
              <a:buSzTx/>
              <a:buNone/>
              <a:defRPr b="1"/>
            </a:lvl3pPr>
            <a:lvl4pPr marL="0" indent="461986" algn="ctr">
              <a:buSzTx/>
              <a:buNone/>
              <a:defRPr sz="1950" b="1"/>
            </a:lvl4pPr>
            <a:lvl5pPr marL="0" indent="671546" algn="ctr">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1720296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47700" y="447676"/>
            <a:ext cx="10896600" cy="3686175"/>
          </a:xfrm>
          <a:prstGeom prst="rect">
            <a:avLst/>
          </a:prstGeom>
        </p:spPr>
        <p:txBody>
          <a:bodyPr anchor="ctr"/>
          <a:lstStyle>
            <a:lvl1pPr algn="ctr">
              <a:lnSpc>
                <a:spcPts val="5025"/>
              </a:lnSpc>
              <a:defRPr sz="4125"/>
            </a:lvl1pPr>
          </a:lstStyle>
          <a:p>
            <a:r>
              <a:t>Title Text</a:t>
            </a:r>
          </a:p>
        </p:txBody>
      </p:sp>
      <p:sp>
        <p:nvSpPr>
          <p:cNvPr id="73"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3000">
                <a:solidFill>
                  <a:srgbClr val="FFFFFF"/>
                </a:solidFill>
              </a:defRPr>
            </a:lvl1pPr>
            <a:lvl2pPr marL="28577" indent="0" algn="ctr">
              <a:spcBef>
                <a:spcPts val="225"/>
              </a:spcBef>
              <a:buSzTx/>
              <a:buNone/>
              <a:defRPr b="1">
                <a:solidFill>
                  <a:srgbClr val="9DA9A9"/>
                </a:solidFill>
              </a:defRPr>
            </a:lvl2pPr>
            <a:lvl3pPr marL="0" indent="219086" algn="ctr">
              <a:buSzTx/>
              <a:buNone/>
              <a:defRPr sz="1800" b="1">
                <a:solidFill>
                  <a:srgbClr val="9DA9A9"/>
                </a:solidFill>
              </a:defRPr>
            </a:lvl3pPr>
            <a:lvl4pPr marL="0" indent="461986" algn="ctr">
              <a:buSzTx/>
              <a:buNone/>
              <a:defRPr sz="1800" b="1">
                <a:solidFill>
                  <a:srgbClr val="9DA9A9"/>
                </a:solidFill>
              </a:defRPr>
            </a:lvl4pPr>
            <a:lvl5pPr marL="0" indent="671546" algn="ctr">
              <a:buSzTx/>
              <a:buNone/>
              <a:defRPr sz="1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50894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647700" y="447676"/>
            <a:ext cx="10896600" cy="3686175"/>
          </a:xfrm>
          <a:prstGeom prst="rect">
            <a:avLst/>
          </a:prstGeom>
        </p:spPr>
        <p:txBody>
          <a:bodyPr anchor="ctr"/>
          <a:lstStyle>
            <a:lvl1pPr algn="ctr">
              <a:lnSpc>
                <a:spcPts val="4125"/>
              </a:lnSpc>
            </a:lvl1pPr>
          </a:lstStyle>
          <a:p>
            <a:r>
              <a:t>Title Text</a:t>
            </a:r>
          </a:p>
        </p:txBody>
      </p:sp>
      <p:sp>
        <p:nvSpPr>
          <p:cNvPr id="82"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250">
                <a:solidFill>
                  <a:srgbClr val="FFFFFF"/>
                </a:solidFill>
              </a:defRPr>
            </a:lvl1pPr>
            <a:lvl2pPr marL="28577" indent="0" algn="ctr">
              <a:spcBef>
                <a:spcPts val="225"/>
              </a:spcBef>
              <a:buSzTx/>
              <a:buNone/>
              <a:defRPr sz="1800" b="1">
                <a:solidFill>
                  <a:srgbClr val="9DA9A9"/>
                </a:solidFill>
              </a:defRPr>
            </a:lvl2pPr>
            <a:lvl3pPr marL="0" indent="219086" algn="ctr">
              <a:buSzTx/>
              <a:buNone/>
              <a:defRPr sz="1800" b="1">
                <a:solidFill>
                  <a:srgbClr val="9DA9A9"/>
                </a:solidFill>
              </a:defRPr>
            </a:lvl3pPr>
            <a:lvl4pPr marL="0" indent="461986" algn="ctr">
              <a:buSzTx/>
              <a:buNone/>
              <a:defRPr sz="1800" b="1">
                <a:solidFill>
                  <a:srgbClr val="9DA9A9"/>
                </a:solidFill>
              </a:defRPr>
            </a:lvl4pPr>
            <a:lvl5pPr marL="0" indent="671546" algn="ctr">
              <a:buSzTx/>
              <a:buNone/>
              <a:defRPr sz="1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792453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552451" y="295276"/>
            <a:ext cx="10315575" cy="523875"/>
          </a:xfrm>
          <a:prstGeom prst="rect">
            <a:avLst/>
          </a:prstGeom>
          <a:effectLst>
            <a:outerShdw blurRad="38100" dist="38100" dir="5400000" rotWithShape="0">
              <a:srgbClr val="000000">
                <a:alpha val="90000"/>
              </a:srgbClr>
            </a:outerShdw>
          </a:effectLst>
        </p:spPr>
        <p:txBody>
          <a:bodyPr/>
          <a:lstStyle>
            <a:lvl1pPr>
              <a:lnSpc>
                <a:spcPts val="3750"/>
              </a:lnSpc>
              <a:defRPr sz="3150"/>
            </a:lvl1pPr>
          </a:lstStyle>
          <a:p>
            <a:r>
              <a:t>Title Text</a:t>
            </a:r>
          </a:p>
        </p:txBody>
      </p:sp>
      <p:sp>
        <p:nvSpPr>
          <p:cNvPr id="91" name="Body Level One…"/>
          <p:cNvSpPr txBox="1">
            <a:spLocks noGrp="1"/>
          </p:cNvSpPr>
          <p:nvPr>
            <p:ph type="body" sz="quarter" idx="1"/>
          </p:nvPr>
        </p:nvSpPr>
        <p:spPr>
          <a:xfrm>
            <a:off x="552451" y="762000"/>
            <a:ext cx="10315575" cy="666750"/>
          </a:xfrm>
          <a:prstGeom prst="rect">
            <a:avLst/>
          </a:prstGeom>
          <a:effectLst>
            <a:outerShdw blurRad="38100" dist="38100" dir="5400000" rotWithShape="0">
              <a:srgbClr val="000000">
                <a:alpha val="90000"/>
              </a:srgbClr>
            </a:outerShdw>
          </a:effectLst>
        </p:spPr>
        <p:txBody>
          <a:bodyPr/>
          <a:lstStyle>
            <a:lvl1pPr>
              <a:spcBef>
                <a:spcPts val="975"/>
              </a:spcBef>
              <a:defRPr sz="1800">
                <a:solidFill>
                  <a:srgbClr val="FFFFFF"/>
                </a:solidFill>
              </a:defRPr>
            </a:lvl1pPr>
            <a:lvl2pPr marL="28577" indent="0">
              <a:buSzTx/>
              <a:buNone/>
              <a:defRPr sz="1800" b="1"/>
            </a:lvl2pPr>
            <a:lvl3pPr marL="0" indent="219086">
              <a:buSzTx/>
              <a:buNone/>
              <a:defRPr sz="1800" b="1"/>
            </a:lvl3pPr>
            <a:lvl4pPr marL="0" indent="461986">
              <a:buSzTx/>
              <a:buNone/>
              <a:defRPr sz="1800" b="1"/>
            </a:lvl4pPr>
            <a:lvl5pPr marL="0" indent="671546">
              <a:buSz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1020569" y="6500428"/>
            <a:ext cx="141064" cy="138499"/>
          </a:xfrm>
          <a:prstGeom prst="rect">
            <a:avLst/>
          </a:prstGeom>
        </p:spPr>
        <p:txBody>
          <a:bodyPr anchor="b"/>
          <a:lstStyle/>
          <a:p>
            <a:fld id="{86CB4B4D-7CA3-9044-876B-883B54F8677D}" type="slidenum">
              <a:rPr/>
              <a:pPr/>
              <a:t>‹#›</a:t>
            </a:fld>
            <a:endParaRPr/>
          </a:p>
        </p:txBody>
      </p:sp>
    </p:spTree>
    <p:extLst>
      <p:ext uri="{BB962C8B-B14F-4D97-AF65-F5344CB8AC3E}">
        <p14:creationId xmlns:p14="http://schemas.microsoft.com/office/powerpoint/2010/main" val="341778723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552451" y="295276"/>
            <a:ext cx="10315575" cy="523875"/>
          </a:xfrm>
          <a:prstGeom prst="rect">
            <a:avLst/>
          </a:prstGeom>
          <a:effectLst>
            <a:outerShdw blurRad="38100" dist="38100" dir="5400000" rotWithShape="0">
              <a:srgbClr val="000000">
                <a:alpha val="90000"/>
              </a:srgbClr>
            </a:outerShdw>
          </a:effectLst>
        </p:spPr>
        <p:txBody>
          <a:bodyPr/>
          <a:lstStyle>
            <a:lvl1pPr>
              <a:lnSpc>
                <a:spcPts val="4050"/>
              </a:lnSpc>
            </a:lvl1pPr>
          </a:lstStyle>
          <a:p>
            <a:r>
              <a:t>Title Text</a:t>
            </a:r>
          </a:p>
        </p:txBody>
      </p:sp>
      <p:sp>
        <p:nvSpPr>
          <p:cNvPr id="100" name="Body Level One…"/>
          <p:cNvSpPr txBox="1">
            <a:spLocks noGrp="1"/>
          </p:cNvSpPr>
          <p:nvPr>
            <p:ph type="body" sz="quarter" idx="1"/>
          </p:nvPr>
        </p:nvSpPr>
        <p:spPr>
          <a:xfrm>
            <a:off x="552451" y="809625"/>
            <a:ext cx="10315575" cy="571500"/>
          </a:xfrm>
          <a:prstGeom prst="rect">
            <a:avLst/>
          </a:prstGeom>
          <a:effectLst>
            <a:outerShdw blurRad="38100" dist="38100" dir="5400000" rotWithShape="0">
              <a:srgbClr val="000000">
                <a:alpha val="90000"/>
              </a:srgbClr>
            </a:outerShdw>
          </a:effectLst>
        </p:spPr>
        <p:txBody>
          <a:bodyPr/>
          <a:lstStyle>
            <a:lvl1pPr>
              <a:spcBef>
                <a:spcPts val="975"/>
              </a:spcBef>
              <a:defRPr sz="1950">
                <a:solidFill>
                  <a:srgbClr val="FFFFFF"/>
                </a:solidFill>
              </a:defRPr>
            </a:lvl1pPr>
            <a:lvl2pPr marL="28577" indent="0">
              <a:buSzTx/>
              <a:buNone/>
              <a:defRPr sz="1950" b="1"/>
            </a:lvl2pPr>
            <a:lvl3pPr marL="0" indent="219086">
              <a:buSzTx/>
              <a:buNone/>
              <a:defRPr b="1"/>
            </a:lvl3pPr>
            <a:lvl4pPr marL="0" indent="461986">
              <a:buSzTx/>
              <a:buNone/>
              <a:defRPr sz="1950" b="1"/>
            </a:lvl4pPr>
            <a:lvl5pPr marL="0" indent="671546">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78079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1_Centered Image">
    <p:spTree>
      <p:nvGrpSpPr>
        <p:cNvPr id="1" name=""/>
        <p:cNvGrpSpPr/>
        <p:nvPr/>
      </p:nvGrpSpPr>
      <p:grpSpPr>
        <a:xfrm>
          <a:off x="0" y="0"/>
          <a:ext cx="0" cy="0"/>
          <a:chOff x="0" y="0"/>
          <a:chExt cx="0" cy="0"/>
        </a:xfrm>
      </p:grpSpPr>
      <p:sp>
        <p:nvSpPr>
          <p:cNvPr id="108" name="Title Text"/>
          <p:cNvSpPr txBox="1">
            <a:spLocks noGrp="1"/>
          </p:cNvSpPr>
          <p:nvPr>
            <p:ph type="title"/>
          </p:nvPr>
        </p:nvSpPr>
        <p:spPr>
          <a:xfrm>
            <a:off x="552450" y="295276"/>
            <a:ext cx="11087100" cy="523875"/>
          </a:xfrm>
          <a:prstGeom prst="rect">
            <a:avLst/>
          </a:prstGeom>
          <a:effectLst>
            <a:outerShdw blurRad="38100" dist="38100" dir="5400000" rotWithShape="0">
              <a:srgbClr val="000000">
                <a:alpha val="90000"/>
              </a:srgbClr>
            </a:outerShdw>
          </a:effectLst>
        </p:spPr>
        <p:txBody>
          <a:bodyPr/>
          <a:lstStyle>
            <a:lvl1pPr algn="ctr">
              <a:lnSpc>
                <a:spcPts val="4050"/>
              </a:lnSpc>
            </a:lvl1pPr>
          </a:lstStyle>
          <a:p>
            <a:r>
              <a:t>Title Text</a:t>
            </a:r>
          </a:p>
        </p:txBody>
      </p:sp>
      <p:sp>
        <p:nvSpPr>
          <p:cNvPr id="109" name="Body Level One…"/>
          <p:cNvSpPr txBox="1">
            <a:spLocks noGrp="1"/>
          </p:cNvSpPr>
          <p:nvPr>
            <p:ph type="body" sz="quarter" idx="1"/>
          </p:nvPr>
        </p:nvSpPr>
        <p:spPr>
          <a:xfrm>
            <a:off x="552450" y="809625"/>
            <a:ext cx="11087100" cy="666750"/>
          </a:xfrm>
          <a:prstGeom prst="rect">
            <a:avLst/>
          </a:prstGeom>
          <a:effectLst>
            <a:outerShdw blurRad="38100" dist="38100" dir="5400000" rotWithShape="0">
              <a:srgbClr val="000000">
                <a:alpha val="90000"/>
              </a:srgbClr>
            </a:outerShdw>
          </a:effectLst>
        </p:spPr>
        <p:txBody>
          <a:bodyPr/>
          <a:lstStyle>
            <a:lvl1pPr algn="ctr">
              <a:spcBef>
                <a:spcPts val="975"/>
              </a:spcBef>
              <a:defRPr sz="1950">
                <a:solidFill>
                  <a:srgbClr val="FFFFFF"/>
                </a:solidFill>
              </a:defRPr>
            </a:lvl1pPr>
            <a:lvl2pPr marL="28577" indent="0" algn="ctr">
              <a:buSzTx/>
              <a:buNone/>
              <a:defRPr sz="1950" b="1"/>
            </a:lvl2pPr>
            <a:lvl3pPr marL="0" indent="219086" algn="ctr">
              <a:buSzTx/>
              <a:buNone/>
              <a:defRPr b="1"/>
            </a:lvl3pPr>
            <a:lvl4pPr marL="0" indent="461986" algn="ctr">
              <a:buSzTx/>
              <a:buNone/>
              <a:defRPr sz="1950" b="1"/>
            </a:lvl4pPr>
            <a:lvl5pPr marL="0" indent="671546" algn="ctr">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8537817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647700" y="447676"/>
            <a:ext cx="10896600" cy="3686175"/>
          </a:xfrm>
          <a:prstGeom prst="rect">
            <a:avLst/>
          </a:prstGeom>
        </p:spPr>
        <p:txBody>
          <a:bodyPr anchor="ctr"/>
          <a:lstStyle>
            <a:lvl1pPr algn="ctr">
              <a:lnSpc>
                <a:spcPts val="5025"/>
              </a:lnSpc>
              <a:defRPr sz="4125"/>
            </a:lvl1pPr>
          </a:lstStyle>
          <a:p>
            <a:r>
              <a:t>Title Text</a:t>
            </a:r>
          </a:p>
        </p:txBody>
      </p:sp>
      <p:sp>
        <p:nvSpPr>
          <p:cNvPr id="127"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3000">
                <a:solidFill>
                  <a:srgbClr val="FFFFFF"/>
                </a:solidFill>
              </a:defRPr>
            </a:lvl1pPr>
            <a:lvl2pPr marL="28577" indent="0" algn="ctr">
              <a:spcBef>
                <a:spcPts val="225"/>
              </a:spcBef>
              <a:buSzTx/>
              <a:buNone/>
              <a:defRPr b="1">
                <a:solidFill>
                  <a:srgbClr val="9DA9A9"/>
                </a:solidFill>
              </a:defRPr>
            </a:lvl2pPr>
            <a:lvl3pPr marL="0" indent="219086" algn="ctr">
              <a:buSzTx/>
              <a:buNone/>
              <a:defRPr sz="2250" b="1">
                <a:solidFill>
                  <a:srgbClr val="9DA9A9"/>
                </a:solidFill>
              </a:defRPr>
            </a:lvl3pPr>
            <a:lvl4pPr marL="0" indent="461986" algn="ctr">
              <a:buSzTx/>
              <a:buNone/>
              <a:defRPr sz="2250" b="1">
                <a:solidFill>
                  <a:srgbClr val="9DA9A9"/>
                </a:solidFill>
              </a:defRPr>
            </a:lvl4pPr>
            <a:lvl5pPr marL="0" indent="671546" algn="ctr">
              <a:buSzTx/>
              <a:buNone/>
              <a:defRPr sz="225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5767049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47700" y="447676"/>
            <a:ext cx="10896600" cy="3686175"/>
          </a:xfrm>
          <a:prstGeom prst="rect">
            <a:avLst/>
          </a:prstGeom>
        </p:spPr>
        <p:txBody>
          <a:bodyPr anchor="ctr"/>
          <a:lstStyle>
            <a:lvl1pPr algn="ctr">
              <a:lnSpc>
                <a:spcPts val="5025"/>
              </a:lnSpc>
              <a:defRPr sz="4125"/>
            </a:lvl1pPr>
          </a:lstStyle>
          <a:p>
            <a:r>
              <a:t>Title Text</a:t>
            </a:r>
          </a:p>
        </p:txBody>
      </p:sp>
      <p:sp>
        <p:nvSpPr>
          <p:cNvPr id="136"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625">
                <a:solidFill>
                  <a:srgbClr val="FFFFFF"/>
                </a:solidFill>
              </a:defRPr>
            </a:lvl1pPr>
            <a:lvl2pPr marL="28577" indent="0" algn="ctr">
              <a:spcBef>
                <a:spcPts val="225"/>
              </a:spcBef>
              <a:buSzTx/>
              <a:buNone/>
              <a:defRPr sz="2100" b="1">
                <a:solidFill>
                  <a:srgbClr val="9DA9A9"/>
                </a:solidFill>
              </a:defRPr>
            </a:lvl2pPr>
            <a:lvl3pPr marL="0" indent="219086" algn="ctr">
              <a:buSzTx/>
              <a:buNone/>
              <a:defRPr sz="2100" b="1">
                <a:solidFill>
                  <a:srgbClr val="9DA9A9"/>
                </a:solidFill>
              </a:defRPr>
            </a:lvl3pPr>
            <a:lvl4pPr marL="0" indent="461986" algn="ctr">
              <a:buSzTx/>
              <a:buNone/>
              <a:defRPr sz="2100" b="1">
                <a:solidFill>
                  <a:srgbClr val="9DA9A9"/>
                </a:solidFill>
              </a:defRPr>
            </a:lvl4pPr>
            <a:lvl5pPr marL="0" indent="671546" algn="ctr">
              <a:buSzTx/>
              <a:buNone/>
              <a:defRPr sz="21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10805440"/>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647700" y="447676"/>
            <a:ext cx="10896600" cy="3686175"/>
          </a:xfrm>
          <a:prstGeom prst="rect">
            <a:avLst/>
          </a:prstGeom>
        </p:spPr>
        <p:txBody>
          <a:bodyPr anchor="ctr"/>
          <a:lstStyle>
            <a:lvl1pPr algn="ctr">
              <a:lnSpc>
                <a:spcPts val="5025"/>
              </a:lnSpc>
              <a:defRPr sz="4125"/>
            </a:lvl1pPr>
          </a:lstStyle>
          <a:p>
            <a:r>
              <a:t>Title Text</a:t>
            </a:r>
          </a:p>
        </p:txBody>
      </p:sp>
      <p:sp>
        <p:nvSpPr>
          <p:cNvPr id="145"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850">
                <a:solidFill>
                  <a:srgbClr val="FFFFFF"/>
                </a:solidFill>
              </a:defRPr>
            </a:lvl1pPr>
            <a:lvl2pPr marL="28577" indent="0" algn="ctr">
              <a:spcBef>
                <a:spcPts val="225"/>
              </a:spcBef>
              <a:buSzTx/>
              <a:buNone/>
              <a:defRPr sz="2100" b="1">
                <a:solidFill>
                  <a:srgbClr val="9DA9A9"/>
                </a:solidFill>
              </a:defRPr>
            </a:lvl2pPr>
            <a:lvl3pPr marL="0" indent="219086" algn="ctr">
              <a:buSzTx/>
              <a:buNone/>
              <a:defRPr sz="2100" b="1">
                <a:solidFill>
                  <a:srgbClr val="9DA9A9"/>
                </a:solidFill>
              </a:defRPr>
            </a:lvl3pPr>
            <a:lvl4pPr marL="0" indent="461986" algn="ctr">
              <a:buSzTx/>
              <a:buNone/>
              <a:defRPr sz="2100" b="1">
                <a:solidFill>
                  <a:srgbClr val="9DA9A9"/>
                </a:solidFill>
              </a:defRPr>
            </a:lvl4pPr>
            <a:lvl5pPr marL="0" indent="671546" algn="ctr">
              <a:buSzTx/>
              <a:buNone/>
              <a:defRPr sz="21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3899004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47700" y="447675"/>
            <a:ext cx="10896600" cy="571500"/>
          </a:xfrm>
          <a:prstGeom prst="rect">
            <a:avLst/>
          </a:prstGeom>
        </p:spPr>
        <p:txBody>
          <a:bodyPr/>
          <a:lstStyle>
            <a:lvl1pPr algn="ctr">
              <a:lnSpc>
                <a:spcPts val="4050"/>
              </a:lnSpc>
              <a:spcBef>
                <a:spcPts val="225"/>
              </a:spcBef>
            </a:lvl1pPr>
          </a:lstStyle>
          <a:p>
            <a:r>
              <a:t>Title Text</a:t>
            </a:r>
          </a:p>
        </p:txBody>
      </p:sp>
      <p:sp>
        <p:nvSpPr>
          <p:cNvPr id="154" name="Body Level One…"/>
          <p:cNvSpPr txBox="1">
            <a:spLocks noGrp="1"/>
          </p:cNvSpPr>
          <p:nvPr>
            <p:ph type="body" sz="quarter" idx="1"/>
          </p:nvPr>
        </p:nvSpPr>
        <p:spPr>
          <a:xfrm>
            <a:off x="647700" y="952500"/>
            <a:ext cx="10896600" cy="762000"/>
          </a:xfrm>
          <a:prstGeom prst="rect">
            <a:avLst/>
          </a:prstGeom>
        </p:spPr>
        <p:txBody>
          <a:bodyPr/>
          <a:lstStyle>
            <a:lvl1pPr algn="ctr"/>
            <a:lvl2pPr marL="28577" indent="171458">
              <a:buSzTx/>
              <a:buNone/>
              <a:defRPr sz="2400" b="1"/>
            </a:lvl2pPr>
            <a:lvl3pPr marL="0" indent="342917">
              <a:buSzTx/>
              <a:buNone/>
              <a:defRPr sz="2250" b="1"/>
            </a:lvl3pPr>
            <a:lvl4pPr marL="0" indent="514376">
              <a:buSzTx/>
              <a:buNone/>
              <a:defRPr sz="1950" b="1"/>
            </a:lvl4pPr>
            <a:lvl5pPr marL="0" indent="685835">
              <a:buSzTx/>
              <a:buNone/>
              <a:defRPr b="1"/>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48681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17597-39E6-42A3-BA38-A1CD90FD45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D9ECDD-E69E-43F5-9224-BA24F38868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A4A1C4-8461-4DB3-93BA-2F97BA6EC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C63C0-19B4-4959-81FC-1B22D8990F9E}"/>
              </a:ext>
            </a:extLst>
          </p:cNvPr>
          <p:cNvSpPr>
            <a:spLocks noGrp="1"/>
          </p:cNvSpPr>
          <p:nvPr>
            <p:ph type="dt" sz="half" idx="10"/>
          </p:nvPr>
        </p:nvSpPr>
        <p:spPr/>
        <p:txBody>
          <a:bodyPr/>
          <a:lstStyle/>
          <a:p>
            <a:fld id="{7E424AAE-07E7-45B8-9A25-173112323E39}" type="datetimeFigureOut">
              <a:rPr lang="en-US" smtClean="0"/>
              <a:t>6/21/2021</a:t>
            </a:fld>
            <a:endParaRPr lang="en-US"/>
          </a:p>
        </p:txBody>
      </p:sp>
      <p:sp>
        <p:nvSpPr>
          <p:cNvPr id="6" name="Footer Placeholder 5">
            <a:extLst>
              <a:ext uri="{FF2B5EF4-FFF2-40B4-BE49-F238E27FC236}">
                <a16:creationId xmlns:a16="http://schemas.microsoft.com/office/drawing/2014/main" id="{93D43C21-60B9-42F9-8E3C-B302F57E03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6E7D9-38FC-4696-8DEA-B63BAB92851F}"/>
              </a:ext>
            </a:extLst>
          </p:cNvPr>
          <p:cNvSpPr>
            <a:spLocks noGrp="1"/>
          </p:cNvSpPr>
          <p:nvPr>
            <p:ph type="sldNum" sz="quarter" idx="12"/>
          </p:nvPr>
        </p:nvSpPr>
        <p:spPr/>
        <p:txBody>
          <a:bodyPr/>
          <a:lstStyle/>
          <a:p>
            <a:fld id="{E0C543E9-52EE-4E10-953B-8F6D2461A309}" type="slidenum">
              <a:rPr lang="en-US" smtClean="0"/>
              <a:t>‹#›</a:t>
            </a:fld>
            <a:endParaRPr lang="en-US"/>
          </a:p>
        </p:txBody>
      </p:sp>
    </p:spTree>
    <p:extLst>
      <p:ext uri="{BB962C8B-B14F-4D97-AF65-F5344CB8AC3E}">
        <p14:creationId xmlns:p14="http://schemas.microsoft.com/office/powerpoint/2010/main" val="14555886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552451" y="295276"/>
            <a:ext cx="10315575" cy="581025"/>
          </a:xfrm>
          <a:prstGeom prst="rect">
            <a:avLst/>
          </a:prstGeom>
          <a:effectLst>
            <a:outerShdw blurRad="38100" dist="38100" dir="5400000" rotWithShape="0">
              <a:srgbClr val="000000">
                <a:alpha val="90000"/>
              </a:srgbClr>
            </a:outerShdw>
          </a:effectLst>
        </p:spPr>
        <p:txBody>
          <a:bodyPr/>
          <a:lstStyle>
            <a:lvl1pPr>
              <a:lnSpc>
                <a:spcPts val="4050"/>
              </a:lnSpc>
            </a:lvl1pPr>
          </a:lstStyle>
          <a:p>
            <a:r>
              <a:t>Title Text</a:t>
            </a:r>
          </a:p>
        </p:txBody>
      </p:sp>
      <p:sp>
        <p:nvSpPr>
          <p:cNvPr id="163" name="Body Level One…"/>
          <p:cNvSpPr txBox="1">
            <a:spLocks noGrp="1"/>
          </p:cNvSpPr>
          <p:nvPr>
            <p:ph type="body" sz="quarter" idx="1"/>
          </p:nvPr>
        </p:nvSpPr>
        <p:spPr>
          <a:xfrm>
            <a:off x="552451" y="809625"/>
            <a:ext cx="10315575" cy="571500"/>
          </a:xfrm>
          <a:prstGeom prst="rect">
            <a:avLst/>
          </a:prstGeom>
          <a:effectLst>
            <a:outerShdw blurRad="38100" dist="38100" dir="5400000" rotWithShape="0">
              <a:srgbClr val="000000">
                <a:alpha val="90000"/>
              </a:srgbClr>
            </a:outerShdw>
          </a:effectLst>
        </p:spPr>
        <p:txBody>
          <a:bodyPr/>
          <a:lstStyle>
            <a:lvl1pPr>
              <a:spcBef>
                <a:spcPts val="975"/>
              </a:spcBef>
              <a:defRPr sz="1950">
                <a:solidFill>
                  <a:srgbClr val="FFFFFF"/>
                </a:solidFill>
              </a:defRPr>
            </a:lvl1pPr>
            <a:lvl2pPr marL="28577" indent="0">
              <a:buSzTx/>
              <a:buNone/>
              <a:defRPr sz="1950" b="1"/>
            </a:lvl2pPr>
            <a:lvl3pPr marL="0" indent="219086">
              <a:buSzTx/>
              <a:buNone/>
              <a:defRPr b="1"/>
            </a:lvl3pPr>
            <a:lvl4pPr marL="0" indent="461986">
              <a:buSzTx/>
              <a:buNone/>
              <a:defRPr sz="1950" b="1"/>
            </a:lvl4pPr>
            <a:lvl5pPr marL="0" indent="671546">
              <a:buSzTx/>
              <a:buNone/>
              <a:defRPr sz="195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022614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5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647700" y="447676"/>
            <a:ext cx="10896600" cy="3686175"/>
          </a:xfrm>
          <a:prstGeom prst="rect">
            <a:avLst/>
          </a:prstGeom>
        </p:spPr>
        <p:txBody>
          <a:bodyPr anchor="ctr"/>
          <a:lstStyle>
            <a:lvl1pPr algn="ctr">
              <a:lnSpc>
                <a:spcPts val="4125"/>
              </a:lnSpc>
            </a:lvl1pPr>
          </a:lstStyle>
          <a:p>
            <a:r>
              <a:t>Title Text</a:t>
            </a:r>
          </a:p>
        </p:txBody>
      </p:sp>
      <p:sp>
        <p:nvSpPr>
          <p:cNvPr id="172"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2250">
                <a:solidFill>
                  <a:srgbClr val="FFFFFF"/>
                </a:solidFill>
              </a:defRPr>
            </a:lvl1pPr>
            <a:lvl2pPr marL="28577" indent="0" algn="ctr">
              <a:spcBef>
                <a:spcPts val="225"/>
              </a:spcBef>
              <a:buSzTx/>
              <a:buNone/>
              <a:defRPr sz="1800" b="1">
                <a:solidFill>
                  <a:srgbClr val="9DA9A9"/>
                </a:solidFill>
              </a:defRPr>
            </a:lvl2pPr>
            <a:lvl3pPr marL="0" indent="219086" algn="ctr">
              <a:buSzTx/>
              <a:buNone/>
              <a:defRPr sz="1800" b="1">
                <a:solidFill>
                  <a:srgbClr val="9DA9A9"/>
                </a:solidFill>
              </a:defRPr>
            </a:lvl3pPr>
            <a:lvl4pPr marL="0" indent="461986" algn="ctr">
              <a:buSzTx/>
              <a:buNone/>
              <a:defRPr sz="1800" b="1">
                <a:solidFill>
                  <a:srgbClr val="9DA9A9"/>
                </a:solidFill>
              </a:defRPr>
            </a:lvl4pPr>
            <a:lvl5pPr marL="0" indent="671546" algn="ctr">
              <a:buSzTx/>
              <a:buNone/>
              <a:defRPr sz="1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8953339"/>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6977335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6_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647700" y="447676"/>
            <a:ext cx="10896600" cy="3686175"/>
          </a:xfrm>
          <a:prstGeom prst="rect">
            <a:avLst/>
          </a:prstGeom>
        </p:spPr>
        <p:txBody>
          <a:bodyPr anchor="ctr"/>
          <a:lstStyle>
            <a:lvl1pPr algn="ctr">
              <a:lnSpc>
                <a:spcPts val="5025"/>
              </a:lnSpc>
              <a:defRPr sz="4125"/>
            </a:lvl1pPr>
          </a:lstStyle>
          <a:p>
            <a:r>
              <a:t>Title Text</a:t>
            </a:r>
          </a:p>
        </p:txBody>
      </p:sp>
      <p:sp>
        <p:nvSpPr>
          <p:cNvPr id="224" name="Body Level One…"/>
          <p:cNvSpPr txBox="1">
            <a:spLocks noGrp="1"/>
          </p:cNvSpPr>
          <p:nvPr>
            <p:ph type="body" sz="half" idx="1"/>
          </p:nvPr>
        </p:nvSpPr>
        <p:spPr>
          <a:xfrm>
            <a:off x="781050" y="4248150"/>
            <a:ext cx="10629900" cy="2152650"/>
          </a:xfrm>
          <a:prstGeom prst="rect">
            <a:avLst/>
          </a:prstGeom>
        </p:spPr>
        <p:txBody>
          <a:bodyPr/>
          <a:lstStyle>
            <a:lvl1pPr algn="ctr">
              <a:lnSpc>
                <a:spcPct val="110000"/>
              </a:lnSpc>
              <a:spcBef>
                <a:spcPts val="975"/>
              </a:spcBef>
              <a:defRPr sz="3000">
                <a:solidFill>
                  <a:srgbClr val="FFFFFF"/>
                </a:solidFill>
              </a:defRPr>
            </a:lvl1pPr>
            <a:lvl2pPr marL="28577" indent="0" algn="ctr">
              <a:spcBef>
                <a:spcPts val="225"/>
              </a:spcBef>
              <a:buSzTx/>
              <a:buNone/>
              <a:defRPr b="1">
                <a:solidFill>
                  <a:srgbClr val="9DA9A9"/>
                </a:solidFill>
              </a:defRPr>
            </a:lvl2pPr>
            <a:lvl3pPr marL="0" indent="219086" algn="ctr">
              <a:buSzTx/>
              <a:buNone/>
              <a:defRPr sz="1800" b="1">
                <a:solidFill>
                  <a:srgbClr val="9DA9A9"/>
                </a:solidFill>
              </a:defRPr>
            </a:lvl3pPr>
            <a:lvl4pPr marL="0" indent="461986" algn="ctr">
              <a:buSzTx/>
              <a:buNone/>
              <a:defRPr sz="1800" b="1">
                <a:solidFill>
                  <a:srgbClr val="9DA9A9"/>
                </a:solidFill>
              </a:defRPr>
            </a:lvl4pPr>
            <a:lvl5pPr marL="0" indent="671546" algn="ctr">
              <a:buSzTx/>
              <a:buNone/>
              <a:defRPr sz="1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51627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Photo/Bullets (R)">
    <p:bg>
      <p:bgPr>
        <a:solidFill>
          <a:srgbClr val="FFFFFF"/>
        </a:solidFill>
        <a:effectLst/>
      </p:bgPr>
    </p:bg>
    <p:spTree>
      <p:nvGrpSpPr>
        <p:cNvPr id="1" name=""/>
        <p:cNvGrpSpPr/>
        <p:nvPr/>
      </p:nvGrpSpPr>
      <p:grpSpPr>
        <a:xfrm>
          <a:off x="0" y="0"/>
          <a:ext cx="0" cy="0"/>
          <a:chOff x="0" y="0"/>
          <a:chExt cx="0" cy="0"/>
        </a:xfrm>
      </p:grpSpPr>
      <p:sp>
        <p:nvSpPr>
          <p:cNvPr id="259" name="u3qfwpdgrvy-sugar-bee.jpg"/>
          <p:cNvSpPr>
            <a:spLocks noGrp="1"/>
          </p:cNvSpPr>
          <p:nvPr>
            <p:ph type="pic" idx="13"/>
          </p:nvPr>
        </p:nvSpPr>
        <p:spPr>
          <a:xfrm>
            <a:off x="6521237" y="1"/>
            <a:ext cx="5677072" cy="6857903"/>
          </a:xfrm>
          <a:prstGeom prst="rect">
            <a:avLst/>
          </a:prstGeom>
        </p:spPr>
        <p:txBody>
          <a:bodyPr lIns="91439" tIns="45719" rIns="91439" bIns="45719"/>
          <a:lstStyle/>
          <a:p>
            <a:endParaRPr/>
          </a:p>
        </p:txBody>
      </p:sp>
      <p:sp>
        <p:nvSpPr>
          <p:cNvPr id="260" name="Body Level One…"/>
          <p:cNvSpPr txBox="1">
            <a:spLocks noGrp="1"/>
          </p:cNvSpPr>
          <p:nvPr>
            <p:ph type="body" sz="half" idx="1"/>
          </p:nvPr>
        </p:nvSpPr>
        <p:spPr>
          <a:xfrm>
            <a:off x="634999" y="1587499"/>
            <a:ext cx="5677100" cy="4890296"/>
          </a:xfrm>
          <a:prstGeom prst="rect">
            <a:avLst/>
          </a:prstGeom>
        </p:spPr>
        <p:txBody>
          <a:bodyPr lIns="0" tIns="0" rIns="0" bIns="0">
            <a:normAutofit/>
          </a:bodyPr>
          <a:lstStyle>
            <a:lvl1pPr marL="249395" indent="-249395" defTabSz="412771">
              <a:spcBef>
                <a:spcPts val="1500"/>
              </a:spcBef>
              <a:buSzPct val="100000"/>
              <a:buChar char="•"/>
              <a:defRPr sz="2700">
                <a:solidFill>
                  <a:srgbClr val="000000"/>
                </a:solidFill>
                <a:latin typeface="Helvetica"/>
                <a:ea typeface="Helvetica"/>
                <a:cs typeface="Helvetica"/>
                <a:sym typeface="Helvetica"/>
              </a:defRPr>
            </a:lvl1pPr>
            <a:lvl2pPr marL="720125" indent="-243851" defTabSz="412771">
              <a:spcBef>
                <a:spcPts val="1500"/>
              </a:spcBef>
              <a:buSzPct val="100000"/>
              <a:buChar char="‣"/>
              <a:defRPr sz="2400" b="1">
                <a:solidFill>
                  <a:srgbClr val="000000"/>
                </a:solidFill>
                <a:latin typeface="Helvetica"/>
                <a:ea typeface="Helvetica"/>
                <a:cs typeface="Helvetica"/>
                <a:sym typeface="Helvetica"/>
              </a:defRPr>
            </a:lvl2pPr>
            <a:lvl3pPr marL="1206560" indent="-254013" defTabSz="412771">
              <a:spcBef>
                <a:spcPts val="1500"/>
              </a:spcBef>
              <a:buSzPct val="100000"/>
              <a:buChar char="-"/>
              <a:defRPr sz="2250" b="1">
                <a:solidFill>
                  <a:srgbClr val="000000"/>
                </a:solidFill>
                <a:latin typeface="Helvetica"/>
                <a:ea typeface="Helvetica"/>
                <a:cs typeface="Helvetica"/>
                <a:sym typeface="Helvetica"/>
              </a:defRPr>
            </a:lvl3pPr>
            <a:lvl4pPr marL="1676484" indent="-247663" defTabSz="412771">
              <a:spcBef>
                <a:spcPts val="1500"/>
              </a:spcBef>
              <a:buSzPct val="100000"/>
              <a:buChar char="•"/>
              <a:defRPr sz="1950" b="1">
                <a:solidFill>
                  <a:srgbClr val="000000"/>
                </a:solidFill>
                <a:latin typeface="Helvetica"/>
                <a:ea typeface="Helvetica"/>
                <a:cs typeface="Helvetica"/>
                <a:sym typeface="Helvetica"/>
              </a:defRPr>
            </a:lvl4pPr>
            <a:lvl5pPr marL="2144594" indent="-239498" defTabSz="412771">
              <a:spcBef>
                <a:spcPts val="1500"/>
              </a:spcBef>
              <a:buSzPct val="100000"/>
              <a:buChar char="‣"/>
              <a:defRPr b="1">
                <a:solidFill>
                  <a:srgbClr val="000000"/>
                </a:solidFill>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61" name="Title Text"/>
          <p:cNvSpPr txBox="1">
            <a:spLocks noGrp="1"/>
          </p:cNvSpPr>
          <p:nvPr>
            <p:ph type="title"/>
          </p:nvPr>
        </p:nvSpPr>
        <p:spPr>
          <a:xfrm>
            <a:off x="634999" y="635001"/>
            <a:ext cx="5677100" cy="738886"/>
          </a:xfrm>
          <a:prstGeom prst="rect">
            <a:avLst/>
          </a:prstGeom>
        </p:spPr>
        <p:txBody>
          <a:bodyPr lIns="0" tIns="0" rIns="0" bIns="0">
            <a:normAutofit/>
          </a:bodyPr>
          <a:lstStyle>
            <a:lvl1pPr defTabSz="412771">
              <a:lnSpc>
                <a:spcPct val="100000"/>
              </a:lnSpc>
              <a:defRPr sz="4500">
                <a:solidFill>
                  <a:srgbClr val="8DC63F"/>
                </a:solidFill>
                <a:latin typeface="Helvetica"/>
                <a:ea typeface="Helvetica"/>
                <a:cs typeface="Helvetica"/>
                <a:sym typeface="Helvetica"/>
              </a:defRPr>
            </a:lvl1pPr>
          </a:lstStyle>
          <a:p>
            <a:r>
              <a:t>Title Text</a:t>
            </a:r>
          </a:p>
        </p:txBody>
      </p:sp>
      <p:sp>
        <p:nvSpPr>
          <p:cNvPr id="262" name="Object"/>
          <p:cNvSpPr txBox="1">
            <a:spLocks noGrp="1"/>
          </p:cNvSpPr>
          <p:nvPr>
            <p:ph sz="quarter" idx="3"/>
          </p:nvPr>
        </p:nvSpPr>
        <p:spPr>
          <a:xfrm>
            <a:off x="-1" y="-1"/>
            <a:ext cx="12192001" cy="476251"/>
          </a:xfrm>
          <a:prstGeom prst="rect">
            <a:avLst/>
          </a:prstGeom>
        </p:spPr>
        <p:txBody>
          <a:bodyPr lIns="33866" tIns="33866" rIns="33866" bIns="33866" anchor="ctr">
            <a:normAutofit/>
          </a:bodyPr>
          <a:lstStyle>
            <a:lvl1pPr algn="ctr" defTabSz="412750">
              <a:spcBef>
                <a:spcPts val="0"/>
              </a:spcBef>
              <a:defRPr sz="3600" b="0">
                <a:solidFill>
                  <a:srgbClr val="000000"/>
                </a:solidFill>
                <a:latin typeface="Gill Sans"/>
                <a:sym typeface="Gill Sans"/>
              </a:defRPr>
            </a:lvl1pPr>
          </a:lstStyle>
          <a:p>
            <a:pPr algn="ctr" defTabSz="550333">
              <a:spcBef>
                <a:spcPts val="0"/>
              </a:spcBef>
              <a:defRPr sz="3600" b="0">
                <a:solidFill>
                  <a:srgbClr val="000000"/>
                </a:solidFill>
                <a:latin typeface="Gill Sans"/>
                <a:ea typeface="Gill Sans"/>
                <a:cs typeface="Gill Sans"/>
                <a:sym typeface="Gill Sans"/>
              </a:defRPr>
            </a:pPr>
            <a:endParaRPr/>
          </a:p>
        </p:txBody>
      </p:sp>
      <p:sp>
        <p:nvSpPr>
          <p:cNvPr id="263" name="Slide Number"/>
          <p:cNvSpPr txBox="1">
            <a:spLocks noGrp="1"/>
          </p:cNvSpPr>
          <p:nvPr>
            <p:ph type="sldNum" sz="quarter" idx="2"/>
          </p:nvPr>
        </p:nvSpPr>
        <p:spPr>
          <a:xfrm>
            <a:off x="11853839" y="118336"/>
            <a:ext cx="262357" cy="253059"/>
          </a:xfrm>
          <a:prstGeom prst="rect">
            <a:avLst/>
          </a:prstGeom>
        </p:spPr>
        <p:txBody>
          <a:bodyPr lIns="33866" tIns="33866" rIns="33866" bIns="33866"/>
          <a:lstStyle>
            <a:lvl1pPr algn="ctr" defTabSz="412771">
              <a:defRPr sz="1200">
                <a:solidFill>
                  <a:srgbClr val="000000"/>
                </a:solidFill>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157355629"/>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98062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image" Target="../media/image3.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image" Target="../media/image2.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80EE2-D452-4519-B5E4-1381C009A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91B3D5-3769-47CF-B5C6-459BF62390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C0A45-0384-4091-9275-CBFB9FB453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24AAE-07E7-45B8-9A25-173112323E39}" type="datetimeFigureOut">
              <a:rPr lang="en-US" smtClean="0"/>
              <a:t>6/21/2021</a:t>
            </a:fld>
            <a:endParaRPr lang="en-US"/>
          </a:p>
        </p:txBody>
      </p:sp>
      <p:sp>
        <p:nvSpPr>
          <p:cNvPr id="5" name="Footer Placeholder 4">
            <a:extLst>
              <a:ext uri="{FF2B5EF4-FFF2-40B4-BE49-F238E27FC236}">
                <a16:creationId xmlns:a16="http://schemas.microsoft.com/office/drawing/2014/main" id="{81543AD0-E2AD-4D73-9963-87A13C286F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FEDD38-B8C4-4A8D-A6C2-193B99941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C543E9-52EE-4E10-953B-8F6D2461A309}" type="slidenum">
              <a:rPr lang="en-US" smtClean="0"/>
              <a:t>‹#›</a:t>
            </a:fld>
            <a:endParaRPr lang="en-US"/>
          </a:p>
        </p:txBody>
      </p:sp>
    </p:spTree>
    <p:extLst>
      <p:ext uri="{BB962C8B-B14F-4D97-AF65-F5344CB8AC3E}">
        <p14:creationId xmlns:p14="http://schemas.microsoft.com/office/powerpoint/2010/main" val="4252658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47700" y="447675"/>
            <a:ext cx="10896600" cy="5905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lstStyle/>
          <a:p>
            <a:r>
              <a:t>Title Text</a:t>
            </a:r>
          </a:p>
        </p:txBody>
      </p:sp>
      <p:sp>
        <p:nvSpPr>
          <p:cNvPr id="3" name="Body Level One…"/>
          <p:cNvSpPr txBox="1">
            <a:spLocks noGrp="1"/>
          </p:cNvSpPr>
          <p:nvPr>
            <p:ph type="body" idx="1"/>
          </p:nvPr>
        </p:nvSpPr>
        <p:spPr>
          <a:xfrm>
            <a:off x="647700" y="1028700"/>
            <a:ext cx="10896600" cy="53721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20568" y="6505576"/>
            <a:ext cx="141064" cy="138499"/>
          </a:xfrm>
          <a:prstGeom prst="rect">
            <a:avLst/>
          </a:prstGeom>
          <a:ln w="12700">
            <a:miter lim="400000"/>
          </a:ln>
        </p:spPr>
        <p:txBody>
          <a:bodyPr wrap="none" lIns="0" tIns="0" rIns="0" bIns="0">
            <a:spAutoFit/>
          </a:bodyPr>
          <a:lstStyle>
            <a:lvl1pPr algn="r">
              <a:defRPr sz="9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318756150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txStyles>
    <p:titleStyle>
      <a:lvl1pPr marL="0" marR="0" indent="0" algn="l" defTabSz="342900" rtl="0" latinLnBrk="0">
        <a:lnSpc>
          <a:spcPts val="3825"/>
        </a:lnSpc>
        <a:spcBef>
          <a:spcPts val="0"/>
        </a:spcBef>
        <a:spcAft>
          <a:spcPts val="0"/>
        </a:spcAft>
        <a:buClrTx/>
        <a:buSzTx/>
        <a:buFontTx/>
        <a:buNone/>
        <a:tabLst/>
        <a:defRPr sz="3375" b="1" i="0" u="none" strike="noStrike" cap="none" spc="0" baseline="0">
          <a:solidFill>
            <a:srgbClr val="FFFFFF"/>
          </a:solidFill>
          <a:uFillTx/>
          <a:latin typeface="+mn-lt"/>
          <a:ea typeface="+mn-ea"/>
          <a:cs typeface="+mn-cs"/>
          <a:sym typeface="Arial"/>
        </a:defRPr>
      </a:lvl1pPr>
      <a:lvl2pPr marL="0" marR="0" indent="171450" algn="l" defTabSz="342900" rtl="0" latinLnBrk="0">
        <a:lnSpc>
          <a:spcPts val="3825"/>
        </a:lnSpc>
        <a:spcBef>
          <a:spcPts val="0"/>
        </a:spcBef>
        <a:spcAft>
          <a:spcPts val="0"/>
        </a:spcAft>
        <a:buClrTx/>
        <a:buSzTx/>
        <a:buFontTx/>
        <a:buNone/>
        <a:tabLst/>
        <a:defRPr sz="3375" b="1" i="0" u="none" strike="noStrike" cap="none" spc="0" baseline="0">
          <a:solidFill>
            <a:srgbClr val="FFFFFF"/>
          </a:solidFill>
          <a:uFillTx/>
          <a:latin typeface="+mn-lt"/>
          <a:ea typeface="+mn-ea"/>
          <a:cs typeface="+mn-cs"/>
          <a:sym typeface="Arial"/>
        </a:defRPr>
      </a:lvl2pPr>
      <a:lvl3pPr marL="0" marR="0" indent="342900" algn="l" defTabSz="342900" rtl="0" latinLnBrk="0">
        <a:lnSpc>
          <a:spcPts val="3825"/>
        </a:lnSpc>
        <a:spcBef>
          <a:spcPts val="0"/>
        </a:spcBef>
        <a:spcAft>
          <a:spcPts val="0"/>
        </a:spcAft>
        <a:buClrTx/>
        <a:buSzTx/>
        <a:buFontTx/>
        <a:buNone/>
        <a:tabLst/>
        <a:defRPr sz="3375" b="1" i="0" u="none" strike="noStrike" cap="none" spc="0" baseline="0">
          <a:solidFill>
            <a:srgbClr val="FFFFFF"/>
          </a:solidFill>
          <a:uFillTx/>
          <a:latin typeface="+mn-lt"/>
          <a:ea typeface="+mn-ea"/>
          <a:cs typeface="+mn-cs"/>
          <a:sym typeface="Arial"/>
        </a:defRPr>
      </a:lvl3pPr>
      <a:lvl4pPr marL="0" marR="0" indent="514350" algn="l" defTabSz="342900" rtl="0" latinLnBrk="0">
        <a:lnSpc>
          <a:spcPts val="3825"/>
        </a:lnSpc>
        <a:spcBef>
          <a:spcPts val="0"/>
        </a:spcBef>
        <a:spcAft>
          <a:spcPts val="0"/>
        </a:spcAft>
        <a:buClrTx/>
        <a:buSzTx/>
        <a:buFontTx/>
        <a:buNone/>
        <a:tabLst/>
        <a:defRPr sz="3375" b="1" i="0" u="none" strike="noStrike" cap="none" spc="0" baseline="0">
          <a:solidFill>
            <a:srgbClr val="FFFFFF"/>
          </a:solidFill>
          <a:uFillTx/>
          <a:latin typeface="+mn-lt"/>
          <a:ea typeface="+mn-ea"/>
          <a:cs typeface="+mn-cs"/>
          <a:sym typeface="Arial"/>
        </a:defRPr>
      </a:lvl4pPr>
      <a:lvl5pPr marL="0" marR="0" indent="685800" algn="l" defTabSz="342900" rtl="0" latinLnBrk="0">
        <a:lnSpc>
          <a:spcPts val="3825"/>
        </a:lnSpc>
        <a:spcBef>
          <a:spcPts val="0"/>
        </a:spcBef>
        <a:spcAft>
          <a:spcPts val="0"/>
        </a:spcAft>
        <a:buClrTx/>
        <a:buSzTx/>
        <a:buFontTx/>
        <a:buNone/>
        <a:tabLst/>
        <a:defRPr sz="3375" b="1" i="0" u="none" strike="noStrike" cap="none" spc="0" baseline="0">
          <a:solidFill>
            <a:srgbClr val="FFFFFF"/>
          </a:solidFill>
          <a:uFillTx/>
          <a:latin typeface="+mn-lt"/>
          <a:ea typeface="+mn-ea"/>
          <a:cs typeface="+mn-cs"/>
          <a:sym typeface="Arial"/>
        </a:defRPr>
      </a:lvl5pPr>
      <a:lvl6pPr marL="0" marR="0" indent="857250" algn="l" defTabSz="342900" rtl="0" latinLnBrk="0">
        <a:lnSpc>
          <a:spcPts val="3825"/>
        </a:lnSpc>
        <a:spcBef>
          <a:spcPts val="0"/>
        </a:spcBef>
        <a:spcAft>
          <a:spcPts val="0"/>
        </a:spcAft>
        <a:buClrTx/>
        <a:buSzTx/>
        <a:buFontTx/>
        <a:buNone/>
        <a:tabLst/>
        <a:defRPr sz="3375" b="1" i="0" u="none" strike="noStrike" cap="none" spc="0" baseline="0">
          <a:solidFill>
            <a:srgbClr val="FFFFFF"/>
          </a:solidFill>
          <a:uFillTx/>
          <a:latin typeface="+mn-lt"/>
          <a:ea typeface="+mn-ea"/>
          <a:cs typeface="+mn-cs"/>
          <a:sym typeface="Arial"/>
        </a:defRPr>
      </a:lvl6pPr>
      <a:lvl7pPr marL="0" marR="0" indent="1028700" algn="l" defTabSz="342900" rtl="0" latinLnBrk="0">
        <a:lnSpc>
          <a:spcPts val="3825"/>
        </a:lnSpc>
        <a:spcBef>
          <a:spcPts val="0"/>
        </a:spcBef>
        <a:spcAft>
          <a:spcPts val="0"/>
        </a:spcAft>
        <a:buClrTx/>
        <a:buSzTx/>
        <a:buFontTx/>
        <a:buNone/>
        <a:tabLst/>
        <a:defRPr sz="3375" b="1" i="0" u="none" strike="noStrike" cap="none" spc="0" baseline="0">
          <a:solidFill>
            <a:srgbClr val="FFFFFF"/>
          </a:solidFill>
          <a:uFillTx/>
          <a:latin typeface="+mn-lt"/>
          <a:ea typeface="+mn-ea"/>
          <a:cs typeface="+mn-cs"/>
          <a:sym typeface="Arial"/>
        </a:defRPr>
      </a:lvl7pPr>
      <a:lvl8pPr marL="0" marR="0" indent="1200150" algn="l" defTabSz="342900" rtl="0" latinLnBrk="0">
        <a:lnSpc>
          <a:spcPts val="3825"/>
        </a:lnSpc>
        <a:spcBef>
          <a:spcPts val="0"/>
        </a:spcBef>
        <a:spcAft>
          <a:spcPts val="0"/>
        </a:spcAft>
        <a:buClrTx/>
        <a:buSzTx/>
        <a:buFontTx/>
        <a:buNone/>
        <a:tabLst/>
        <a:defRPr sz="3375" b="1" i="0" u="none" strike="noStrike" cap="none" spc="0" baseline="0">
          <a:solidFill>
            <a:srgbClr val="FFFFFF"/>
          </a:solidFill>
          <a:uFillTx/>
          <a:latin typeface="+mn-lt"/>
          <a:ea typeface="+mn-ea"/>
          <a:cs typeface="+mn-cs"/>
          <a:sym typeface="Arial"/>
        </a:defRPr>
      </a:lvl8pPr>
      <a:lvl9pPr marL="0" marR="0" indent="1371600" algn="l" defTabSz="342900" rtl="0" latinLnBrk="0">
        <a:lnSpc>
          <a:spcPts val="3825"/>
        </a:lnSpc>
        <a:spcBef>
          <a:spcPts val="0"/>
        </a:spcBef>
        <a:spcAft>
          <a:spcPts val="0"/>
        </a:spcAft>
        <a:buClrTx/>
        <a:buSzTx/>
        <a:buFontTx/>
        <a:buNone/>
        <a:tabLst/>
        <a:defRPr sz="3375" b="1" i="0" u="none" strike="noStrike" cap="none" spc="0" baseline="0">
          <a:solidFill>
            <a:srgbClr val="FFFFFF"/>
          </a:solidFill>
          <a:uFillTx/>
          <a:latin typeface="+mn-lt"/>
          <a:ea typeface="+mn-ea"/>
          <a:cs typeface="+mn-cs"/>
          <a:sym typeface="Arial"/>
        </a:defRPr>
      </a:lvl9pPr>
    </p:titleStyle>
    <p:bodyStyle>
      <a:lvl1pPr marL="0" marR="0" indent="0" algn="l" defTabSz="409575" rtl="0" latinLnBrk="0">
        <a:lnSpc>
          <a:spcPct val="100000"/>
        </a:lnSpc>
        <a:spcBef>
          <a:spcPts val="2850"/>
        </a:spcBef>
        <a:spcAft>
          <a:spcPts val="0"/>
        </a:spcAft>
        <a:buClrTx/>
        <a:buSzTx/>
        <a:buFontTx/>
        <a:buNone/>
        <a:tabLst/>
        <a:defRPr sz="2400" b="1" i="0" u="none" strike="noStrike" cap="none" spc="0" baseline="0">
          <a:solidFill>
            <a:srgbClr val="9DA9A9"/>
          </a:solidFill>
          <a:uFillTx/>
          <a:latin typeface="+mn-lt"/>
          <a:ea typeface="+mn-ea"/>
          <a:cs typeface="+mn-cs"/>
          <a:sym typeface="Arial"/>
        </a:defRPr>
      </a:lvl1pPr>
      <a:lvl2pPr marL="0" marR="0" indent="171450" algn="l" defTabSz="409575" rtl="0" latinLnBrk="0">
        <a:lnSpc>
          <a:spcPct val="100000"/>
        </a:lnSpc>
        <a:spcBef>
          <a:spcPts val="2850"/>
        </a:spcBef>
        <a:spcAft>
          <a:spcPts val="0"/>
        </a:spcAft>
        <a:buClrTx/>
        <a:buSzTx/>
        <a:buFontTx/>
        <a:buNone/>
        <a:tabLst/>
        <a:defRPr sz="2400" b="1" i="0" u="none" strike="noStrike" cap="none" spc="0" baseline="0">
          <a:solidFill>
            <a:srgbClr val="9DA9A9"/>
          </a:solidFill>
          <a:uFillTx/>
          <a:latin typeface="+mn-lt"/>
          <a:ea typeface="+mn-ea"/>
          <a:cs typeface="+mn-cs"/>
          <a:sym typeface="Arial"/>
        </a:defRPr>
      </a:lvl2pPr>
      <a:lvl3pPr marL="0" marR="0" indent="342900" algn="l" defTabSz="409575" rtl="0" latinLnBrk="0">
        <a:lnSpc>
          <a:spcPct val="100000"/>
        </a:lnSpc>
        <a:spcBef>
          <a:spcPts val="2850"/>
        </a:spcBef>
        <a:spcAft>
          <a:spcPts val="0"/>
        </a:spcAft>
        <a:buClrTx/>
        <a:buSzTx/>
        <a:buFontTx/>
        <a:buNone/>
        <a:tabLst/>
        <a:defRPr sz="2400" b="1" i="0" u="none" strike="noStrike" cap="none" spc="0" baseline="0">
          <a:solidFill>
            <a:srgbClr val="9DA9A9"/>
          </a:solidFill>
          <a:uFillTx/>
          <a:latin typeface="+mn-lt"/>
          <a:ea typeface="+mn-ea"/>
          <a:cs typeface="+mn-cs"/>
          <a:sym typeface="Arial"/>
        </a:defRPr>
      </a:lvl3pPr>
      <a:lvl4pPr marL="0" marR="0" indent="514350" algn="l" defTabSz="409575" rtl="0" latinLnBrk="0">
        <a:lnSpc>
          <a:spcPct val="100000"/>
        </a:lnSpc>
        <a:spcBef>
          <a:spcPts val="2850"/>
        </a:spcBef>
        <a:spcAft>
          <a:spcPts val="0"/>
        </a:spcAft>
        <a:buClrTx/>
        <a:buSzTx/>
        <a:buFontTx/>
        <a:buNone/>
        <a:tabLst/>
        <a:defRPr sz="2400" b="1" i="0" u="none" strike="noStrike" cap="none" spc="0" baseline="0">
          <a:solidFill>
            <a:srgbClr val="9DA9A9"/>
          </a:solidFill>
          <a:uFillTx/>
          <a:latin typeface="+mn-lt"/>
          <a:ea typeface="+mn-ea"/>
          <a:cs typeface="+mn-cs"/>
          <a:sym typeface="Arial"/>
        </a:defRPr>
      </a:lvl4pPr>
      <a:lvl5pPr marL="0" marR="0" indent="685800" algn="l" defTabSz="409575" rtl="0" latinLnBrk="0">
        <a:lnSpc>
          <a:spcPct val="100000"/>
        </a:lnSpc>
        <a:spcBef>
          <a:spcPts val="2850"/>
        </a:spcBef>
        <a:spcAft>
          <a:spcPts val="0"/>
        </a:spcAft>
        <a:buClrTx/>
        <a:buSzTx/>
        <a:buFontTx/>
        <a:buNone/>
        <a:tabLst/>
        <a:defRPr sz="2400" b="1" i="0" u="none" strike="noStrike" cap="none" spc="0" baseline="0">
          <a:solidFill>
            <a:srgbClr val="9DA9A9"/>
          </a:solidFill>
          <a:uFillTx/>
          <a:latin typeface="+mn-lt"/>
          <a:ea typeface="+mn-ea"/>
          <a:cs typeface="+mn-cs"/>
          <a:sym typeface="Arial"/>
        </a:defRPr>
      </a:lvl5pPr>
      <a:lvl6pPr marL="0" marR="0" indent="857250" algn="l" defTabSz="409575" rtl="0" latinLnBrk="0">
        <a:lnSpc>
          <a:spcPct val="100000"/>
        </a:lnSpc>
        <a:spcBef>
          <a:spcPts val="2850"/>
        </a:spcBef>
        <a:spcAft>
          <a:spcPts val="0"/>
        </a:spcAft>
        <a:buClrTx/>
        <a:buSzTx/>
        <a:buFontTx/>
        <a:buNone/>
        <a:tabLst/>
        <a:defRPr sz="2400" b="1" i="0" u="none" strike="noStrike" cap="none" spc="0" baseline="0">
          <a:solidFill>
            <a:srgbClr val="9DA9A9"/>
          </a:solidFill>
          <a:uFillTx/>
          <a:latin typeface="+mn-lt"/>
          <a:ea typeface="+mn-ea"/>
          <a:cs typeface="+mn-cs"/>
          <a:sym typeface="Arial"/>
        </a:defRPr>
      </a:lvl6pPr>
      <a:lvl7pPr marL="0" marR="0" indent="1028700" algn="l" defTabSz="409575" rtl="0" latinLnBrk="0">
        <a:lnSpc>
          <a:spcPct val="100000"/>
        </a:lnSpc>
        <a:spcBef>
          <a:spcPts val="2850"/>
        </a:spcBef>
        <a:spcAft>
          <a:spcPts val="0"/>
        </a:spcAft>
        <a:buClrTx/>
        <a:buSzTx/>
        <a:buFontTx/>
        <a:buNone/>
        <a:tabLst/>
        <a:defRPr sz="2400" b="1" i="0" u="none" strike="noStrike" cap="none" spc="0" baseline="0">
          <a:solidFill>
            <a:srgbClr val="9DA9A9"/>
          </a:solidFill>
          <a:uFillTx/>
          <a:latin typeface="+mn-lt"/>
          <a:ea typeface="+mn-ea"/>
          <a:cs typeface="+mn-cs"/>
          <a:sym typeface="Arial"/>
        </a:defRPr>
      </a:lvl7pPr>
      <a:lvl8pPr marL="0" marR="0" indent="1200150" algn="l" defTabSz="409575" rtl="0" latinLnBrk="0">
        <a:lnSpc>
          <a:spcPct val="100000"/>
        </a:lnSpc>
        <a:spcBef>
          <a:spcPts val="2850"/>
        </a:spcBef>
        <a:spcAft>
          <a:spcPts val="0"/>
        </a:spcAft>
        <a:buClrTx/>
        <a:buSzTx/>
        <a:buFontTx/>
        <a:buNone/>
        <a:tabLst/>
        <a:defRPr sz="2400" b="1" i="0" u="none" strike="noStrike" cap="none" spc="0" baseline="0">
          <a:solidFill>
            <a:srgbClr val="9DA9A9"/>
          </a:solidFill>
          <a:uFillTx/>
          <a:latin typeface="+mn-lt"/>
          <a:ea typeface="+mn-ea"/>
          <a:cs typeface="+mn-cs"/>
          <a:sym typeface="Arial"/>
        </a:defRPr>
      </a:lvl8pPr>
      <a:lvl9pPr marL="0" marR="0" indent="1371600" algn="l" defTabSz="409575" rtl="0" latinLnBrk="0">
        <a:lnSpc>
          <a:spcPct val="100000"/>
        </a:lnSpc>
        <a:spcBef>
          <a:spcPts val="2850"/>
        </a:spcBef>
        <a:spcAft>
          <a:spcPts val="0"/>
        </a:spcAft>
        <a:buClrTx/>
        <a:buSzTx/>
        <a:buFontTx/>
        <a:buNone/>
        <a:tabLst/>
        <a:defRPr sz="2400" b="1" i="0" u="none" strike="noStrike" cap="none" spc="0" baseline="0">
          <a:solidFill>
            <a:srgbClr val="9DA9A9"/>
          </a:solidFill>
          <a:uFillTx/>
          <a:latin typeface="+mn-lt"/>
          <a:ea typeface="+mn-ea"/>
          <a:cs typeface="+mn-cs"/>
          <a:sym typeface="Arial"/>
        </a:defRPr>
      </a:lvl9pPr>
    </p:bodyStyle>
    <p:otherStyle>
      <a:lvl1pPr marL="0" marR="0" indent="0" algn="r" defTabSz="3429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1pPr>
      <a:lvl2pPr marL="0" marR="0" indent="171450" algn="r" defTabSz="3429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2pPr>
      <a:lvl3pPr marL="0" marR="0" indent="342900" algn="r" defTabSz="3429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3pPr>
      <a:lvl4pPr marL="0" marR="0" indent="514350" algn="r" defTabSz="3429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4pPr>
      <a:lvl5pPr marL="0" marR="0" indent="685800" algn="r" defTabSz="3429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5pPr>
      <a:lvl6pPr marL="0" marR="0" indent="857250" algn="r" defTabSz="3429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6pPr>
      <a:lvl7pPr marL="0" marR="0" indent="1028700" algn="r" defTabSz="3429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7pPr>
      <a:lvl8pPr marL="0" marR="0" indent="1200150" algn="r" defTabSz="3429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8pPr>
      <a:lvl9pPr marL="0" marR="0" indent="1371600" algn="r" defTabSz="34290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1">
            <a:alphaModFix amt="60000"/>
          </a:blip>
          <a:stretch>
            <a:fillRect/>
          </a:stretch>
        </p:blipFill>
        <p:spPr>
          <a:xfrm>
            <a:off x="180001" y="6251527"/>
            <a:ext cx="453473" cy="453473"/>
          </a:xfrm>
          <a:prstGeom prst="rect">
            <a:avLst/>
          </a:prstGeom>
          <a:ln w="12700">
            <a:miter lim="400000"/>
          </a:ln>
        </p:spPr>
      </p:pic>
      <p:sp>
        <p:nvSpPr>
          <p:cNvPr id="3" name="Title Text"/>
          <p:cNvSpPr txBox="1">
            <a:spLocks noGrp="1"/>
          </p:cNvSpPr>
          <p:nvPr>
            <p:ph type="title"/>
          </p:nvPr>
        </p:nvSpPr>
        <p:spPr>
          <a:xfrm>
            <a:off x="508000" y="317500"/>
            <a:ext cx="11292000" cy="693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508001" y="1206501"/>
            <a:ext cx="11176000" cy="47627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buBlip>
                <a:blip r:embed="rId32"/>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844018" y="6473867"/>
            <a:ext cx="307777" cy="302647"/>
          </a:xfrm>
          <a:prstGeom prst="rect">
            <a:avLst/>
          </a:prstGeom>
          <a:ln w="12700">
            <a:miter lim="400000"/>
          </a:ln>
        </p:spPr>
        <p:txBody>
          <a:bodyPr wrap="none" lIns="50800" tIns="50800" rIns="50800" bIns="50800">
            <a:spAutoFit/>
          </a:bodyPr>
          <a:lstStyle>
            <a:lvl1pPr algn="l">
              <a:defRPr sz="1300" cap="none">
                <a:solidFill>
                  <a:srgbClr val="000000"/>
                </a:solidFill>
              </a:defRPr>
            </a:lvl1pPr>
          </a:lstStyle>
          <a:p>
            <a:pPr defTabSz="412771"/>
            <a:fld id="{86CB4B4D-7CA3-9044-876B-883B54F8677D}" type="slidenum">
              <a:rPr lang="en-US" smtClean="0">
                <a:sym typeface="Helvetica"/>
              </a:rPr>
              <a:pPr defTabSz="412771"/>
              <a:t>‹#›</a:t>
            </a:fld>
            <a:endParaRPr lang="en-US">
              <a:sym typeface="Helvetica"/>
            </a:endParaRPr>
          </a:p>
        </p:txBody>
      </p:sp>
    </p:spTree>
    <p:extLst>
      <p:ext uri="{BB962C8B-B14F-4D97-AF65-F5344CB8AC3E}">
        <p14:creationId xmlns:p14="http://schemas.microsoft.com/office/powerpoint/2010/main" val="3750337241"/>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76" r:id="rId29"/>
  </p:sldLayoutIdLst>
  <p:transition spd="med"/>
  <p:txStyles>
    <p:titleStyle>
      <a:lvl1pPr marL="0" marR="0" indent="0"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1pPr>
      <a:lvl2pPr marL="0" marR="0" indent="114306"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2pPr>
      <a:lvl3pPr marL="0" marR="0" indent="228611"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3pPr>
      <a:lvl4pPr marL="0" marR="0" indent="342917"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4pPr>
      <a:lvl5pPr marL="0" marR="0" indent="457223"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5pPr>
      <a:lvl6pPr marL="0" marR="0" indent="571529"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6pPr>
      <a:lvl7pPr marL="0" marR="0" indent="685835"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7pPr>
      <a:lvl8pPr marL="0" marR="0" indent="800140"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8pPr>
      <a:lvl9pPr marL="0" marR="0" indent="914446" algn="l" defTabSz="412771" rtl="0" latinLnBrk="0">
        <a:lnSpc>
          <a:spcPct val="100000"/>
        </a:lnSpc>
        <a:spcBef>
          <a:spcPts val="0"/>
        </a:spcBef>
        <a:spcAft>
          <a:spcPts val="0"/>
        </a:spcAft>
        <a:buClrTx/>
        <a:buSzTx/>
        <a:buFontTx/>
        <a:buNone/>
        <a:tabLst/>
        <a:defRPr sz="4001" b="1" i="0" u="none" strike="noStrike" cap="none" spc="0" baseline="0">
          <a:ln>
            <a:noFill/>
          </a:ln>
          <a:solidFill>
            <a:srgbClr val="8DC63F"/>
          </a:solidFill>
          <a:uFillTx/>
          <a:latin typeface="+mn-lt"/>
          <a:ea typeface="+mn-ea"/>
          <a:cs typeface="+mn-cs"/>
          <a:sym typeface="Helvetica"/>
        </a:defRPr>
      </a:lvl9pPr>
    </p:titleStyle>
    <p:bodyStyle>
      <a:lvl1pPr marL="304815" marR="0" indent="-292115" algn="l" defTabSz="412771" rtl="0" latinLnBrk="0">
        <a:lnSpc>
          <a:spcPct val="100000"/>
        </a:lnSpc>
        <a:spcBef>
          <a:spcPts val="1500"/>
        </a:spcBef>
        <a:spcAft>
          <a:spcPts val="0"/>
        </a:spcAft>
        <a:buClrTx/>
        <a:buSzPct val="50000"/>
        <a:buFontTx/>
        <a:buBlip>
          <a:blip r:embed="rId32"/>
        </a:buBlip>
        <a:tabLst/>
        <a:defRPr sz="2501" b="0" i="0" u="none" strike="noStrike" cap="none" spc="0" baseline="0">
          <a:ln>
            <a:noFill/>
          </a:ln>
          <a:solidFill>
            <a:srgbClr val="333333"/>
          </a:solidFill>
          <a:uFillTx/>
          <a:latin typeface="+mn-lt"/>
          <a:ea typeface="+mn-ea"/>
          <a:cs typeface="+mn-cs"/>
          <a:sym typeface="Helvetica"/>
        </a:defRPr>
      </a:lvl1pPr>
      <a:lvl2pPr marL="622820" marR="0" indent="-305303" algn="l" defTabSz="412771" rtl="0" latinLnBrk="0">
        <a:lnSpc>
          <a:spcPct val="100000"/>
        </a:lnSpc>
        <a:spcBef>
          <a:spcPts val="1500"/>
        </a:spcBef>
        <a:spcAft>
          <a:spcPts val="0"/>
        </a:spcAft>
        <a:buClrTx/>
        <a:buSzPct val="50000"/>
        <a:buFontTx/>
        <a:buBlip>
          <a:blip r:embed="rId33"/>
        </a:buBlip>
        <a:tabLst/>
        <a:defRPr sz="2501" b="0" i="0" u="none" strike="noStrike" cap="none" spc="0" baseline="0">
          <a:ln>
            <a:noFill/>
          </a:ln>
          <a:solidFill>
            <a:srgbClr val="333333"/>
          </a:solidFill>
          <a:uFillTx/>
          <a:latin typeface="+mn-lt"/>
          <a:ea typeface="+mn-ea"/>
          <a:cs typeface="+mn-cs"/>
          <a:sym typeface="Helvetica"/>
        </a:defRPr>
      </a:lvl2pPr>
      <a:lvl3pPr marL="940335" marR="0" indent="-305303" algn="l" defTabSz="412771" rtl="0" latinLnBrk="0">
        <a:lnSpc>
          <a:spcPct val="100000"/>
        </a:lnSpc>
        <a:spcBef>
          <a:spcPts val="1500"/>
        </a:spcBef>
        <a:spcAft>
          <a:spcPts val="0"/>
        </a:spcAft>
        <a:buClrTx/>
        <a:buSzPct val="50000"/>
        <a:buFontTx/>
        <a:buBlip>
          <a:blip r:embed="rId33"/>
        </a:buBlip>
        <a:tabLst/>
        <a:defRPr sz="2501" b="0" i="0" u="none" strike="noStrike" cap="none" spc="0" baseline="0">
          <a:ln>
            <a:noFill/>
          </a:ln>
          <a:solidFill>
            <a:srgbClr val="333333"/>
          </a:solidFill>
          <a:uFillTx/>
          <a:latin typeface="+mn-lt"/>
          <a:ea typeface="+mn-ea"/>
          <a:cs typeface="+mn-cs"/>
          <a:sym typeface="Helvetica"/>
        </a:defRPr>
      </a:lvl3pPr>
      <a:lvl4pPr marL="1257851" marR="0" indent="-305303" algn="l" defTabSz="412771" rtl="0" latinLnBrk="0">
        <a:lnSpc>
          <a:spcPct val="100000"/>
        </a:lnSpc>
        <a:spcBef>
          <a:spcPts val="1500"/>
        </a:spcBef>
        <a:spcAft>
          <a:spcPts val="0"/>
        </a:spcAft>
        <a:buClrTx/>
        <a:buSzPct val="50000"/>
        <a:buFontTx/>
        <a:buBlip>
          <a:blip r:embed="rId33"/>
        </a:buBlip>
        <a:tabLst/>
        <a:defRPr sz="2501" b="0" i="0" u="none" strike="noStrike" cap="none" spc="0" baseline="0">
          <a:ln>
            <a:noFill/>
          </a:ln>
          <a:solidFill>
            <a:srgbClr val="333333"/>
          </a:solidFill>
          <a:uFillTx/>
          <a:latin typeface="+mn-lt"/>
          <a:ea typeface="+mn-ea"/>
          <a:cs typeface="+mn-cs"/>
          <a:sym typeface="Helvetica"/>
        </a:defRPr>
      </a:lvl4pPr>
      <a:lvl5pPr marL="1575367" marR="0" indent="-305303" algn="l" defTabSz="412771" rtl="0" latinLnBrk="0">
        <a:lnSpc>
          <a:spcPct val="100000"/>
        </a:lnSpc>
        <a:spcBef>
          <a:spcPts val="1500"/>
        </a:spcBef>
        <a:spcAft>
          <a:spcPts val="0"/>
        </a:spcAft>
        <a:buClrTx/>
        <a:buSzPct val="50000"/>
        <a:buFontTx/>
        <a:buBlip>
          <a:blip r:embed="rId33"/>
        </a:buBlip>
        <a:tabLst/>
        <a:defRPr sz="2501" b="0" i="0" u="none" strike="noStrike" cap="none" spc="0" baseline="0">
          <a:ln>
            <a:noFill/>
          </a:ln>
          <a:solidFill>
            <a:srgbClr val="333333"/>
          </a:solidFill>
          <a:uFillTx/>
          <a:latin typeface="+mn-lt"/>
          <a:ea typeface="+mn-ea"/>
          <a:cs typeface="+mn-cs"/>
          <a:sym typeface="Helvetica"/>
        </a:defRPr>
      </a:lvl5pPr>
      <a:lvl6pPr marL="1892883" marR="0" indent="-305304" algn="l" defTabSz="412771" rtl="0" latinLnBrk="0">
        <a:lnSpc>
          <a:spcPct val="100000"/>
        </a:lnSpc>
        <a:spcBef>
          <a:spcPts val="1500"/>
        </a:spcBef>
        <a:spcAft>
          <a:spcPts val="0"/>
        </a:spcAft>
        <a:buClrTx/>
        <a:buSzPct val="50000"/>
        <a:buFontTx/>
        <a:buBlip>
          <a:blip r:embed="rId33"/>
        </a:buBlip>
        <a:tabLst/>
        <a:defRPr sz="2501" b="0" i="0" u="none" strike="noStrike" cap="none" spc="0" baseline="0">
          <a:ln>
            <a:noFill/>
          </a:ln>
          <a:solidFill>
            <a:srgbClr val="333333"/>
          </a:solidFill>
          <a:uFillTx/>
          <a:latin typeface="+mn-lt"/>
          <a:ea typeface="+mn-ea"/>
          <a:cs typeface="+mn-cs"/>
          <a:sym typeface="Helvetica"/>
        </a:defRPr>
      </a:lvl6pPr>
      <a:lvl7pPr marL="2210399" marR="0" indent="-305304" algn="l" defTabSz="412771" rtl="0" latinLnBrk="0">
        <a:lnSpc>
          <a:spcPct val="100000"/>
        </a:lnSpc>
        <a:spcBef>
          <a:spcPts val="1500"/>
        </a:spcBef>
        <a:spcAft>
          <a:spcPts val="0"/>
        </a:spcAft>
        <a:buClrTx/>
        <a:buSzPct val="50000"/>
        <a:buFontTx/>
        <a:buBlip>
          <a:blip r:embed="rId33"/>
        </a:buBlip>
        <a:tabLst/>
        <a:defRPr sz="2501" b="0" i="0" u="none" strike="noStrike" cap="none" spc="0" baseline="0">
          <a:ln>
            <a:noFill/>
          </a:ln>
          <a:solidFill>
            <a:srgbClr val="333333"/>
          </a:solidFill>
          <a:uFillTx/>
          <a:latin typeface="+mn-lt"/>
          <a:ea typeface="+mn-ea"/>
          <a:cs typeface="+mn-cs"/>
          <a:sym typeface="Helvetica"/>
        </a:defRPr>
      </a:lvl7pPr>
      <a:lvl8pPr marL="2527915" marR="0" indent="-305304" algn="l" defTabSz="412771" rtl="0" latinLnBrk="0">
        <a:lnSpc>
          <a:spcPct val="100000"/>
        </a:lnSpc>
        <a:spcBef>
          <a:spcPts val="1500"/>
        </a:spcBef>
        <a:spcAft>
          <a:spcPts val="0"/>
        </a:spcAft>
        <a:buClrTx/>
        <a:buSzPct val="50000"/>
        <a:buFontTx/>
        <a:buBlip>
          <a:blip r:embed="rId33"/>
        </a:buBlip>
        <a:tabLst/>
        <a:defRPr sz="2501" b="0" i="0" u="none" strike="noStrike" cap="none" spc="0" baseline="0">
          <a:ln>
            <a:noFill/>
          </a:ln>
          <a:solidFill>
            <a:srgbClr val="333333"/>
          </a:solidFill>
          <a:uFillTx/>
          <a:latin typeface="+mn-lt"/>
          <a:ea typeface="+mn-ea"/>
          <a:cs typeface="+mn-cs"/>
          <a:sym typeface="Helvetica"/>
        </a:defRPr>
      </a:lvl8pPr>
      <a:lvl9pPr marL="2845431" marR="0" indent="-305304" algn="l" defTabSz="412771" rtl="0" latinLnBrk="0">
        <a:lnSpc>
          <a:spcPct val="100000"/>
        </a:lnSpc>
        <a:spcBef>
          <a:spcPts val="1500"/>
        </a:spcBef>
        <a:spcAft>
          <a:spcPts val="0"/>
        </a:spcAft>
        <a:buClrTx/>
        <a:buSzPct val="50000"/>
        <a:buFontTx/>
        <a:buBlip>
          <a:blip r:embed="rId33"/>
        </a:buBlip>
        <a:tabLst/>
        <a:defRPr sz="2501" b="0" i="0" u="none" strike="noStrike" cap="none" spc="0" baseline="0">
          <a:ln>
            <a:noFill/>
          </a:ln>
          <a:solidFill>
            <a:srgbClr val="333333"/>
          </a:solidFill>
          <a:uFillTx/>
          <a:latin typeface="+mn-lt"/>
          <a:ea typeface="+mn-ea"/>
          <a:cs typeface="+mn-cs"/>
          <a:sym typeface="Helvetica"/>
        </a:defRPr>
      </a:lvl9pPr>
    </p:bodyStyle>
    <p:otherStyle>
      <a:lvl1pPr marL="0" marR="0" indent="0"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1pPr>
      <a:lvl2pPr marL="0" marR="0" indent="114306"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2pPr>
      <a:lvl3pPr marL="0" marR="0" indent="228611"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3pPr>
      <a:lvl4pPr marL="0" marR="0" indent="342917"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4pPr>
      <a:lvl5pPr marL="0" marR="0" indent="457223"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5pPr>
      <a:lvl6pPr marL="0" marR="0" indent="571529"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6pPr>
      <a:lvl7pPr marL="0" marR="0" indent="685835"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7pPr>
      <a:lvl8pPr marL="0" marR="0" indent="800140"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8pPr>
      <a:lvl9pPr marL="0" marR="0" indent="914446" algn="l" defTabSz="412771" rtl="0" latinLnBrk="0">
        <a:lnSpc>
          <a:spcPct val="100000"/>
        </a:lnSpc>
        <a:spcBef>
          <a:spcPts val="0"/>
        </a:spcBef>
        <a:spcAft>
          <a:spcPts val="0"/>
        </a:spcAft>
        <a:buClrTx/>
        <a:buSzTx/>
        <a:buFontTx/>
        <a:buNone/>
        <a:tabLst/>
        <a:defRPr sz="1300"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47700" y="447675"/>
            <a:ext cx="10896600" cy="590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r>
              <a:t>Title Text</a:t>
            </a:r>
          </a:p>
        </p:txBody>
      </p:sp>
      <p:sp>
        <p:nvSpPr>
          <p:cNvPr id="3" name="Body Level One…"/>
          <p:cNvSpPr txBox="1">
            <a:spLocks noGrp="1"/>
          </p:cNvSpPr>
          <p:nvPr>
            <p:ph type="body" idx="1"/>
          </p:nvPr>
        </p:nvSpPr>
        <p:spPr>
          <a:xfrm>
            <a:off x="647700" y="1028700"/>
            <a:ext cx="10896600" cy="537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20569" y="6505578"/>
            <a:ext cx="141064" cy="138499"/>
          </a:xfrm>
          <a:prstGeom prst="rect">
            <a:avLst/>
          </a:prstGeom>
          <a:ln w="12700">
            <a:miter lim="400000"/>
          </a:ln>
        </p:spPr>
        <p:txBody>
          <a:bodyPr wrap="none" lIns="0" tIns="0" rIns="0" bIns="0">
            <a:spAutoFit/>
          </a:bodyPr>
          <a:lstStyle>
            <a:lvl1pPr algn="r">
              <a:defRPr sz="900" b="0">
                <a:solidFill>
                  <a:srgbClr val="929292"/>
                </a:solidFill>
              </a:defRPr>
            </a:lvl1pPr>
          </a:lstStyle>
          <a:p>
            <a:pPr defTabSz="342909"/>
            <a:fld id="{86CB4B4D-7CA3-9044-876B-883B54F8677D}" type="slidenum">
              <a:rPr lang="en-US" smtClean="0"/>
              <a:pPr defTabSz="342909"/>
              <a:t>‹#›</a:t>
            </a:fld>
            <a:endParaRPr lang="en-US"/>
          </a:p>
        </p:txBody>
      </p:sp>
    </p:spTree>
    <p:extLst>
      <p:ext uri="{BB962C8B-B14F-4D97-AF65-F5344CB8AC3E}">
        <p14:creationId xmlns:p14="http://schemas.microsoft.com/office/powerpoint/2010/main" val="3531897827"/>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Lst>
  <p:transition spd="med"/>
  <p:txStyles>
    <p:titleStyle>
      <a:lvl1pPr marL="0" marR="0" indent="0" algn="l" defTabSz="342909"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1pPr>
      <a:lvl2pPr marL="0" marR="0" indent="171455" algn="l" defTabSz="342909"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2pPr>
      <a:lvl3pPr marL="0" marR="0" indent="342909" algn="l" defTabSz="342909"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3pPr>
      <a:lvl4pPr marL="0" marR="0" indent="514363" algn="l" defTabSz="342909"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4pPr>
      <a:lvl5pPr marL="0" marR="0" indent="685817" algn="l" defTabSz="342909"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5pPr>
      <a:lvl6pPr marL="0" marR="0" indent="857271" algn="l" defTabSz="342909"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6pPr>
      <a:lvl7pPr marL="0" marR="0" indent="1028726" algn="l" defTabSz="342909"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7pPr>
      <a:lvl8pPr marL="0" marR="0" indent="1200180" algn="l" defTabSz="342909"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8pPr>
      <a:lvl9pPr marL="0" marR="0" indent="1371635" algn="l" defTabSz="342909"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9pPr>
    </p:titleStyle>
    <p:bodyStyle>
      <a:lvl1pPr marL="0" marR="0" indent="0" algn="l" defTabSz="409586"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1pPr>
      <a:lvl2pPr marL="0" marR="0" indent="171455" algn="l" defTabSz="409586"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2pPr>
      <a:lvl3pPr marL="0" marR="0" indent="342909" algn="l" defTabSz="409586"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3pPr>
      <a:lvl4pPr marL="0" marR="0" indent="514363" algn="l" defTabSz="409586"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4pPr>
      <a:lvl5pPr marL="0" marR="0" indent="685817" algn="l" defTabSz="409586"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5pPr>
      <a:lvl6pPr marL="0" marR="0" indent="857271" algn="l" defTabSz="409586"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6pPr>
      <a:lvl7pPr marL="0" marR="0" indent="1028726" algn="l" defTabSz="409586"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7pPr>
      <a:lvl8pPr marL="0" marR="0" indent="1200180" algn="l" defTabSz="409586"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8pPr>
      <a:lvl9pPr marL="0" marR="0" indent="1371635" algn="l" defTabSz="409586"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9pPr>
    </p:bodyStyle>
    <p:otherStyle>
      <a:lvl1pPr marL="0" marR="0" indent="0" algn="r" defTabSz="342909"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1pPr>
      <a:lvl2pPr marL="0" marR="0" indent="171455" algn="r" defTabSz="342909"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2pPr>
      <a:lvl3pPr marL="0" marR="0" indent="342909" algn="r" defTabSz="342909"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3pPr>
      <a:lvl4pPr marL="0" marR="0" indent="514363" algn="r" defTabSz="342909"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4pPr>
      <a:lvl5pPr marL="0" marR="0" indent="685817" algn="r" defTabSz="342909"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5pPr>
      <a:lvl6pPr marL="0" marR="0" indent="857271" algn="r" defTabSz="342909"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6pPr>
      <a:lvl7pPr marL="0" marR="0" indent="1028726" algn="r" defTabSz="342909"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7pPr>
      <a:lvl8pPr marL="0" marR="0" indent="1200180" algn="r" defTabSz="342909"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8pPr>
      <a:lvl9pPr marL="0" marR="0" indent="1371635" algn="r" defTabSz="342909"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47700" y="447675"/>
            <a:ext cx="10896600" cy="590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r>
              <a:t>Title Text</a:t>
            </a:r>
          </a:p>
        </p:txBody>
      </p:sp>
      <p:sp>
        <p:nvSpPr>
          <p:cNvPr id="3" name="Body Level One…"/>
          <p:cNvSpPr txBox="1">
            <a:spLocks noGrp="1"/>
          </p:cNvSpPr>
          <p:nvPr>
            <p:ph type="body" idx="1"/>
          </p:nvPr>
        </p:nvSpPr>
        <p:spPr>
          <a:xfrm>
            <a:off x="647700" y="1028700"/>
            <a:ext cx="10896600" cy="537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20569" y="6505577"/>
            <a:ext cx="141064" cy="138499"/>
          </a:xfrm>
          <a:prstGeom prst="rect">
            <a:avLst/>
          </a:prstGeom>
          <a:ln w="12700">
            <a:miter lim="400000"/>
          </a:ln>
        </p:spPr>
        <p:txBody>
          <a:bodyPr wrap="none" lIns="0" tIns="0" rIns="0" bIns="0">
            <a:spAutoFit/>
          </a:bodyPr>
          <a:lstStyle>
            <a:lvl1pPr algn="r">
              <a:defRPr sz="900" b="0">
                <a:solidFill>
                  <a:srgbClr val="929292"/>
                </a:solidFill>
              </a:defRPr>
            </a:lvl1pPr>
          </a:lstStyle>
          <a:p>
            <a:pPr defTabSz="342917"/>
            <a:fld id="{86CB4B4D-7CA3-9044-876B-883B54F8677D}" type="slidenum">
              <a:rPr lang="en-US" smtClean="0"/>
              <a:pPr defTabSz="342917"/>
              <a:t>‹#›</a:t>
            </a:fld>
            <a:endParaRPr lang="en-US"/>
          </a:p>
        </p:txBody>
      </p:sp>
    </p:spTree>
    <p:extLst>
      <p:ext uri="{BB962C8B-B14F-4D97-AF65-F5344CB8AC3E}">
        <p14:creationId xmlns:p14="http://schemas.microsoft.com/office/powerpoint/2010/main" val="3179690873"/>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Lst>
  <p:transition spd="med"/>
  <p:txStyles>
    <p:titleStyle>
      <a:lvl1pPr marL="0" marR="0" indent="0" algn="l" defTabSz="342917"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1pPr>
      <a:lvl2pPr marL="0" marR="0" indent="171458" algn="l" defTabSz="342917"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2pPr>
      <a:lvl3pPr marL="0" marR="0" indent="342917" algn="l" defTabSz="342917"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3pPr>
      <a:lvl4pPr marL="0" marR="0" indent="514376" algn="l" defTabSz="342917"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4pPr>
      <a:lvl5pPr marL="0" marR="0" indent="685835" algn="l" defTabSz="342917"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5pPr>
      <a:lvl6pPr marL="0" marR="0" indent="857293" algn="l" defTabSz="342917"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6pPr>
      <a:lvl7pPr marL="0" marR="0" indent="1028752" algn="l" defTabSz="342917"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7pPr>
      <a:lvl8pPr marL="0" marR="0" indent="1200210" algn="l" defTabSz="342917"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8pPr>
      <a:lvl9pPr marL="0" marR="0" indent="1371668" algn="l" defTabSz="342917" rtl="0" latinLnBrk="0">
        <a:lnSpc>
          <a:spcPts val="3825"/>
        </a:lnSpc>
        <a:spcBef>
          <a:spcPts val="0"/>
        </a:spcBef>
        <a:spcAft>
          <a:spcPts val="0"/>
        </a:spcAft>
        <a:buClrTx/>
        <a:buSzTx/>
        <a:buFontTx/>
        <a:buNone/>
        <a:tabLst/>
        <a:defRPr sz="3375" b="1" i="0" u="none" strike="noStrike" cap="none" spc="0" baseline="0">
          <a:ln>
            <a:noFill/>
          </a:ln>
          <a:solidFill>
            <a:srgbClr val="FFFFFF"/>
          </a:solidFill>
          <a:uFillTx/>
          <a:latin typeface="+mn-lt"/>
          <a:ea typeface="+mn-ea"/>
          <a:cs typeface="+mn-cs"/>
          <a:sym typeface="Arial"/>
        </a:defRPr>
      </a:lvl9pPr>
    </p:titleStyle>
    <p:bodyStyle>
      <a:lvl1pPr marL="0" marR="0" indent="0" algn="l" defTabSz="409595"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1pPr>
      <a:lvl2pPr marL="0" marR="0" indent="171458" algn="l" defTabSz="409595"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2pPr>
      <a:lvl3pPr marL="0" marR="0" indent="342917" algn="l" defTabSz="409595"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3pPr>
      <a:lvl4pPr marL="0" marR="0" indent="514376" algn="l" defTabSz="409595"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4pPr>
      <a:lvl5pPr marL="0" marR="0" indent="685835" algn="l" defTabSz="409595"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5pPr>
      <a:lvl6pPr marL="0" marR="0" indent="857293" algn="l" defTabSz="409595"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6pPr>
      <a:lvl7pPr marL="0" marR="0" indent="1028752" algn="l" defTabSz="409595"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7pPr>
      <a:lvl8pPr marL="0" marR="0" indent="1200210" algn="l" defTabSz="409595"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8pPr>
      <a:lvl9pPr marL="0" marR="0" indent="1371668" algn="l" defTabSz="409595" rtl="0" latinLnBrk="0">
        <a:lnSpc>
          <a:spcPct val="100000"/>
        </a:lnSpc>
        <a:spcBef>
          <a:spcPts val="2850"/>
        </a:spcBef>
        <a:spcAft>
          <a:spcPts val="0"/>
        </a:spcAft>
        <a:buClrTx/>
        <a:buSzTx/>
        <a:buFontTx/>
        <a:buNone/>
        <a:tabLst/>
        <a:defRPr sz="2400" b="1" i="0" u="none" strike="noStrike" cap="none" spc="0" baseline="0">
          <a:ln>
            <a:noFill/>
          </a:ln>
          <a:solidFill>
            <a:srgbClr val="9DA9A9"/>
          </a:solidFill>
          <a:uFillTx/>
          <a:latin typeface="+mn-lt"/>
          <a:ea typeface="+mn-ea"/>
          <a:cs typeface="+mn-cs"/>
          <a:sym typeface="Arial"/>
        </a:defRPr>
      </a:lvl9pPr>
    </p:bodyStyle>
    <p:otherStyle>
      <a:lvl1pPr marL="0" marR="0" indent="0" algn="r" defTabSz="342917"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1pPr>
      <a:lvl2pPr marL="0" marR="0" indent="171458" algn="r" defTabSz="342917"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2pPr>
      <a:lvl3pPr marL="0" marR="0" indent="342917" algn="r" defTabSz="342917"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3pPr>
      <a:lvl4pPr marL="0" marR="0" indent="514376" algn="r" defTabSz="342917"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4pPr>
      <a:lvl5pPr marL="0" marR="0" indent="685835" algn="r" defTabSz="342917"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5pPr>
      <a:lvl6pPr marL="0" marR="0" indent="857293" algn="r" defTabSz="342917"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6pPr>
      <a:lvl7pPr marL="0" marR="0" indent="1028752" algn="r" defTabSz="342917"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7pPr>
      <a:lvl8pPr marL="0" marR="0" indent="1200210" algn="r" defTabSz="342917"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8pPr>
      <a:lvl9pPr marL="0" marR="0" indent="1371668" algn="r" defTabSz="342917"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16.jpe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hyperlink" Target="https://www.njspotlight.com/energy-environment/" TargetMode="External"/><Relationship Id="rId2" Type="http://schemas.openxmlformats.org/officeDocument/2006/relationships/hyperlink" Target="https://www.njspotlight.com/author/tom-johnson/"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52.xml"/><Relationship Id="rId5" Type="http://schemas.openxmlformats.org/officeDocument/2006/relationships/hyperlink" Target="https://www.ecowatch.com/anheuser-busch-electric-trucks-2640827841.html" TargetMode="Externa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hyperlink" Target="https://www.njspotlight.com/author/tom-johnson/"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hyperlink" Target="https://www.njspotlight.com/energy-environmen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hyperlink" Target="mailto:kerriann.lombardi@clearesult.com" TargetMode="External"/><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3.mp4"/><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video" Target="../media/media3.mp4"/></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1DA468-7CB8-4E7F-BEDC-AFF11E54678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25742" y="3718890"/>
            <a:ext cx="4757960" cy="2378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E90C10-A88F-4BA5-ABC5-07E504655F32}"/>
              </a:ext>
            </a:extLst>
          </p:cNvPr>
          <p:cNvSpPr txBox="1"/>
          <p:nvPr/>
        </p:nvSpPr>
        <p:spPr>
          <a:xfrm>
            <a:off x="1131404" y="760130"/>
            <a:ext cx="10346634" cy="2671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685800">
              <a:lnSpc>
                <a:spcPct val="90000"/>
              </a:lnSpc>
              <a:spcBef>
                <a:spcPct val="0"/>
              </a:spcBef>
              <a:spcAft>
                <a:spcPts val="2250"/>
              </a:spcAft>
            </a:pPr>
            <a:r>
              <a:rPr lang="en-US" sz="4500" b="1" dirty="0">
                <a:solidFill>
                  <a:srgbClr val="92D050"/>
                </a:solidFill>
                <a:latin typeface="Arial"/>
                <a:cs typeface="Arial"/>
                <a:sym typeface="Arial"/>
              </a:rPr>
              <a:t>GREEN YOUR TOWN</a:t>
            </a:r>
          </a:p>
          <a:p>
            <a:pPr algn="ctr" defTabSz="685800">
              <a:lnSpc>
                <a:spcPct val="90000"/>
              </a:lnSpc>
              <a:spcBef>
                <a:spcPct val="0"/>
              </a:spcBef>
              <a:spcAft>
                <a:spcPts val="750"/>
              </a:spcAft>
            </a:pPr>
            <a:r>
              <a:rPr lang="en-US" sz="4050" b="1" dirty="0">
                <a:solidFill>
                  <a:srgbClr val="FFFFFF"/>
                </a:solidFill>
                <a:latin typeface="Arial"/>
                <a:cs typeface="Arial"/>
                <a:sym typeface="Arial"/>
              </a:rPr>
              <a:t>YOUR Path to Clean Energy &amp; Green Life</a:t>
            </a:r>
          </a:p>
          <a:p>
            <a:pPr algn="ctr" defTabSz="685800">
              <a:lnSpc>
                <a:spcPct val="90000"/>
              </a:lnSpc>
              <a:spcBef>
                <a:spcPct val="0"/>
              </a:spcBef>
            </a:pPr>
            <a:endParaRPr lang="en-US" sz="3600" b="1" dirty="0">
              <a:solidFill>
                <a:srgbClr val="92D050"/>
              </a:solidFill>
              <a:latin typeface="Arial"/>
              <a:cs typeface="Arial"/>
              <a:sym typeface="Arial"/>
            </a:endParaRPr>
          </a:p>
          <a:p>
            <a:pPr algn="ctr" defTabSz="685800">
              <a:lnSpc>
                <a:spcPct val="90000"/>
              </a:lnSpc>
              <a:spcBef>
                <a:spcPct val="0"/>
              </a:spcBef>
            </a:pPr>
            <a:r>
              <a:rPr lang="en-US" sz="3600" b="1" dirty="0">
                <a:solidFill>
                  <a:srgbClr val="92D050"/>
                </a:solidFill>
                <a:latin typeface="Arial"/>
                <a:cs typeface="Arial"/>
                <a:sym typeface="Arial"/>
              </a:rPr>
              <a:t>Pat and Steve Miller</a:t>
            </a:r>
          </a:p>
        </p:txBody>
      </p:sp>
    </p:spTree>
    <p:extLst>
      <p:ext uri="{BB962C8B-B14F-4D97-AF65-F5344CB8AC3E}">
        <p14:creationId xmlns:p14="http://schemas.microsoft.com/office/powerpoint/2010/main" val="128087138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9-9-27-NYC">
            <a:hlinkClick r:id="" action="ppaction://media"/>
            <a:extLst>
              <a:ext uri="{FF2B5EF4-FFF2-40B4-BE49-F238E27FC236}">
                <a16:creationId xmlns:a16="http://schemas.microsoft.com/office/drawing/2014/main" id="{05A16223-756D-4F30-9DDA-6D429986A2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89615" y="24741"/>
            <a:ext cx="3826625" cy="6833260"/>
          </a:xfrm>
          <a:prstGeom prst="rect">
            <a:avLst/>
          </a:prstGeom>
        </p:spPr>
      </p:pic>
      <p:sp>
        <p:nvSpPr>
          <p:cNvPr id="2" name="TextBox 1"/>
          <p:cNvSpPr txBox="1"/>
          <p:nvPr/>
        </p:nvSpPr>
        <p:spPr>
          <a:xfrm>
            <a:off x="543911" y="1064173"/>
            <a:ext cx="3097924" cy="4970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algn="ctr" defTabSz="342900" hangingPunct="0"/>
            <a:r>
              <a:rPr lang="en-US" sz="4950" b="1" kern="0" dirty="0">
                <a:solidFill>
                  <a:srgbClr val="FFFFFF"/>
                </a:solidFill>
                <a:latin typeface="Arial"/>
                <a:cs typeface="Arial"/>
                <a:sym typeface="Arial"/>
              </a:rPr>
              <a:t>GLOBAL</a:t>
            </a:r>
          </a:p>
          <a:p>
            <a:pPr algn="ctr" defTabSz="342900" hangingPunct="0"/>
            <a:r>
              <a:rPr lang="en-US" sz="4950" b="1" kern="0" dirty="0">
                <a:solidFill>
                  <a:srgbClr val="FFFFFF"/>
                </a:solidFill>
                <a:latin typeface="Arial"/>
                <a:cs typeface="Arial"/>
                <a:sym typeface="Arial"/>
              </a:rPr>
              <a:t>YOUTH</a:t>
            </a:r>
          </a:p>
          <a:p>
            <a:pPr algn="ctr" defTabSz="342900" hangingPunct="0"/>
            <a:r>
              <a:rPr lang="en-US" sz="4950" b="1" kern="0" dirty="0">
                <a:solidFill>
                  <a:srgbClr val="FFFFFF"/>
                </a:solidFill>
                <a:latin typeface="Arial"/>
                <a:cs typeface="Arial"/>
                <a:sym typeface="Arial"/>
              </a:rPr>
              <a:t>CLIMATE</a:t>
            </a:r>
          </a:p>
          <a:p>
            <a:pPr algn="ctr" defTabSz="342900" hangingPunct="0"/>
            <a:r>
              <a:rPr lang="en-US" sz="4950" b="1" kern="0" dirty="0">
                <a:solidFill>
                  <a:srgbClr val="FFFFFF"/>
                </a:solidFill>
                <a:latin typeface="Arial"/>
                <a:cs typeface="Arial"/>
                <a:sym typeface="Arial"/>
              </a:rPr>
              <a:t>STRIKE</a:t>
            </a:r>
          </a:p>
          <a:p>
            <a:pPr algn="ctr" defTabSz="342900" hangingPunct="0"/>
            <a:endParaRPr lang="en-US" sz="3000" b="1" kern="0" dirty="0">
              <a:solidFill>
                <a:srgbClr val="FFFFFF"/>
              </a:solidFill>
              <a:latin typeface="Arial"/>
              <a:cs typeface="Arial"/>
              <a:sym typeface="Arial"/>
            </a:endParaRPr>
          </a:p>
          <a:p>
            <a:pPr algn="ctr" defTabSz="342900" hangingPunct="0"/>
            <a:r>
              <a:rPr lang="en-US" sz="3000" b="1" kern="0" dirty="0">
                <a:solidFill>
                  <a:srgbClr val="FFFFFF"/>
                </a:solidFill>
                <a:latin typeface="Arial"/>
                <a:cs typeface="Arial"/>
                <a:sym typeface="Arial"/>
              </a:rPr>
              <a:t>NYC</a:t>
            </a:r>
          </a:p>
          <a:p>
            <a:pPr algn="ctr" defTabSz="342900" hangingPunct="0"/>
            <a:r>
              <a:rPr lang="en-US" sz="3000" b="1" kern="0" dirty="0">
                <a:solidFill>
                  <a:srgbClr val="FFFFFF"/>
                </a:solidFill>
                <a:latin typeface="Arial"/>
                <a:cs typeface="Arial"/>
                <a:sym typeface="Arial"/>
              </a:rPr>
              <a:t>September 20, 2019</a:t>
            </a:r>
          </a:p>
        </p:txBody>
      </p:sp>
    </p:spTree>
    <p:extLst>
      <p:ext uri="{BB962C8B-B14F-4D97-AF65-F5344CB8AC3E}">
        <p14:creationId xmlns:p14="http://schemas.microsoft.com/office/powerpoint/2010/main" val="5405036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00" y="866141"/>
            <a:ext cx="11292000" cy="1994626"/>
          </a:xfrm>
        </p:spPr>
        <p:txBody>
          <a:bodyPr>
            <a:noAutofit/>
          </a:bodyPr>
          <a:lstStyle/>
          <a:p>
            <a:pPr algn="ctr">
              <a:lnSpc>
                <a:spcPts val="6000"/>
              </a:lnSpc>
            </a:pPr>
            <a:r>
              <a:rPr lang="en-US" sz="48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566001" y="3370218"/>
            <a:ext cx="11176000" cy="2481943"/>
          </a:xfrm>
        </p:spPr>
        <p:txBody>
          <a:bodyPr>
            <a:normAutofit/>
          </a:bodyPr>
          <a:lstStyle/>
          <a:p>
            <a:pPr marL="12701" algn="ctr"/>
            <a:r>
              <a:rPr lang="en-US" sz="6000" dirty="0">
                <a:solidFill>
                  <a:schemeClr val="tx1"/>
                </a:solidFill>
              </a:rPr>
              <a:t>And the market will drive it.</a:t>
            </a:r>
          </a:p>
        </p:txBody>
      </p:sp>
    </p:spTree>
    <p:extLst>
      <p:ext uri="{BB962C8B-B14F-4D97-AF65-F5344CB8AC3E}">
        <p14:creationId xmlns:p14="http://schemas.microsoft.com/office/powerpoint/2010/main" val="50563391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4" name="Cost of Clean Energy Technologies in the U.S."/>
          <p:cNvSpPr txBox="1">
            <a:spLocks noGrp="1"/>
          </p:cNvSpPr>
          <p:nvPr>
            <p:ph type="title"/>
          </p:nvPr>
        </p:nvSpPr>
        <p:spPr>
          <a:xfrm>
            <a:off x="1172827" y="447675"/>
            <a:ext cx="10548389" cy="571500"/>
          </a:xfrm>
          <a:prstGeom prst="rect">
            <a:avLst/>
          </a:prstGeom>
        </p:spPr>
        <p:txBody>
          <a:bodyPr/>
          <a:lstStyle/>
          <a:p>
            <a:r>
              <a:t>Cost of Clean Energy Technologies in the U.S.</a:t>
            </a:r>
          </a:p>
        </p:txBody>
      </p:sp>
      <p:graphicFrame>
        <p:nvGraphicFramePr>
          <p:cNvPr id="6205" name="2D Line Chart"/>
          <p:cNvGraphicFramePr/>
          <p:nvPr/>
        </p:nvGraphicFramePr>
        <p:xfrm>
          <a:off x="388130" y="1059453"/>
          <a:ext cx="11570933" cy="5399364"/>
        </p:xfrm>
        <a:graphic>
          <a:graphicData uri="http://schemas.openxmlformats.org/drawingml/2006/chart">
            <c:chart xmlns:c="http://schemas.openxmlformats.org/drawingml/2006/chart" xmlns:r="http://schemas.openxmlformats.org/officeDocument/2006/relationships" r:id="rId3"/>
          </a:graphicData>
        </a:graphic>
      </p:graphicFrame>
      <p:sp>
        <p:nvSpPr>
          <p:cNvPr id="6206" name="Data: Natural Resources Defense Council"/>
          <p:cNvSpPr txBox="1"/>
          <p:nvPr/>
        </p:nvSpPr>
        <p:spPr>
          <a:xfrm>
            <a:off x="685802" y="6505839"/>
            <a:ext cx="2809375"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defRPr sz="1200">
                <a:solidFill>
                  <a:srgbClr val="FFFFFF">
                    <a:alpha val="50000"/>
                  </a:srgbClr>
                </a:solidFill>
              </a:defRPr>
            </a:lvl1pPr>
          </a:lstStyle>
          <a:p>
            <a:pPr defTabSz="342909" hangingPunct="0"/>
            <a:r>
              <a:rPr sz="900" b="1" kern="0">
                <a:latin typeface="Arial"/>
                <a:cs typeface="Arial"/>
                <a:sym typeface="Arial"/>
              </a:rPr>
              <a:t>Data: Natural Resources Defense Council</a:t>
            </a:r>
          </a:p>
        </p:txBody>
      </p:sp>
      <p:grpSp>
        <p:nvGrpSpPr>
          <p:cNvPr id="6209" name="Group"/>
          <p:cNvGrpSpPr/>
          <p:nvPr/>
        </p:nvGrpSpPr>
        <p:grpSpPr>
          <a:xfrm>
            <a:off x="9156940" y="1472735"/>
            <a:ext cx="2197715" cy="365485"/>
            <a:chOff x="0" y="-50959"/>
            <a:chExt cx="2930285" cy="487312"/>
          </a:xfrm>
        </p:grpSpPr>
        <p:sp>
          <p:nvSpPr>
            <p:cNvPr id="6207" name="Line"/>
            <p:cNvSpPr/>
            <p:nvPr/>
          </p:nvSpPr>
          <p:spPr>
            <a:xfrm>
              <a:off x="0" y="192695"/>
              <a:ext cx="506767" cy="1"/>
            </a:xfrm>
            <a:prstGeom prst="line">
              <a:avLst/>
            </a:prstGeom>
            <a:noFill/>
            <a:ln w="50800" cap="flat">
              <a:solidFill>
                <a:srgbClr val="FFE700"/>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defTabSz="342909" hangingPunct="0"/>
              <a:endParaRPr sz="1500" b="1" kern="0">
                <a:solidFill>
                  <a:srgbClr val="FFFFFF"/>
                </a:solidFill>
                <a:latin typeface="Arial"/>
                <a:cs typeface="Arial"/>
                <a:sym typeface="Arial"/>
              </a:endParaRPr>
            </a:p>
          </p:txBody>
        </p:sp>
        <p:sp>
          <p:nvSpPr>
            <p:cNvPr id="6208" name="Residential PV"/>
            <p:cNvSpPr txBox="1"/>
            <p:nvPr/>
          </p:nvSpPr>
          <p:spPr>
            <a:xfrm>
              <a:off x="600589" y="-50959"/>
              <a:ext cx="2329696" cy="487312"/>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2500"/>
              </a:lvl1pPr>
            </a:lstStyle>
            <a:p>
              <a:pPr defTabSz="342909" hangingPunct="0"/>
              <a:r>
                <a:rPr sz="1875" b="1" kern="0">
                  <a:solidFill>
                    <a:srgbClr val="FFFFFF"/>
                  </a:solidFill>
                  <a:latin typeface="Arial"/>
                  <a:cs typeface="Arial"/>
                  <a:sym typeface="Arial"/>
                </a:rPr>
                <a:t>Residential PV</a:t>
              </a:r>
            </a:p>
          </p:txBody>
        </p:sp>
      </p:grpSp>
      <p:grpSp>
        <p:nvGrpSpPr>
          <p:cNvPr id="6212" name="Group"/>
          <p:cNvGrpSpPr/>
          <p:nvPr/>
        </p:nvGrpSpPr>
        <p:grpSpPr>
          <a:xfrm>
            <a:off x="9156942" y="1824902"/>
            <a:ext cx="2263438" cy="365485"/>
            <a:chOff x="0" y="-50959"/>
            <a:chExt cx="3017916" cy="487312"/>
          </a:xfrm>
        </p:grpSpPr>
        <p:sp>
          <p:nvSpPr>
            <p:cNvPr id="6210" name="Line"/>
            <p:cNvSpPr/>
            <p:nvPr/>
          </p:nvSpPr>
          <p:spPr>
            <a:xfrm>
              <a:off x="0" y="192695"/>
              <a:ext cx="506767" cy="1"/>
            </a:xfrm>
            <a:prstGeom prst="line">
              <a:avLst/>
            </a:prstGeom>
            <a:noFill/>
            <a:ln w="50800" cap="flat">
              <a:solidFill>
                <a:srgbClr val="FF8000"/>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defTabSz="342909" hangingPunct="0"/>
              <a:endParaRPr sz="1500" b="1" kern="0">
                <a:solidFill>
                  <a:srgbClr val="FFFFFF"/>
                </a:solidFill>
                <a:latin typeface="Arial"/>
                <a:cs typeface="Arial"/>
                <a:sym typeface="Arial"/>
              </a:endParaRPr>
            </a:p>
          </p:txBody>
        </p:sp>
        <p:sp>
          <p:nvSpPr>
            <p:cNvPr id="6211" name="Utiilty-scale PV"/>
            <p:cNvSpPr txBox="1"/>
            <p:nvPr/>
          </p:nvSpPr>
          <p:spPr>
            <a:xfrm>
              <a:off x="600588" y="-50959"/>
              <a:ext cx="2417328" cy="487312"/>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2500"/>
              </a:lvl1pPr>
            </a:lstStyle>
            <a:p>
              <a:pPr defTabSz="342909" hangingPunct="0"/>
              <a:r>
                <a:rPr sz="1875" b="1" kern="0">
                  <a:solidFill>
                    <a:srgbClr val="FFFFFF"/>
                  </a:solidFill>
                  <a:latin typeface="Arial"/>
                  <a:cs typeface="Arial"/>
                  <a:sym typeface="Arial"/>
                </a:rPr>
                <a:t>Util</a:t>
              </a:r>
              <a:r>
                <a:rPr lang="en-US" sz="1875" b="1" kern="0">
                  <a:solidFill>
                    <a:srgbClr val="FFFFFF"/>
                  </a:solidFill>
                  <a:latin typeface="Arial"/>
                  <a:cs typeface="Arial"/>
                  <a:sym typeface="Arial"/>
                </a:rPr>
                <a:t>i</a:t>
              </a:r>
              <a:r>
                <a:rPr sz="1875" b="1" kern="0">
                  <a:solidFill>
                    <a:srgbClr val="FFFFFF"/>
                  </a:solidFill>
                  <a:latin typeface="Arial"/>
                  <a:cs typeface="Arial"/>
                  <a:sym typeface="Arial"/>
                </a:rPr>
                <a:t>ty-scale PV</a:t>
              </a:r>
            </a:p>
          </p:txBody>
        </p:sp>
      </p:grpSp>
      <p:grpSp>
        <p:nvGrpSpPr>
          <p:cNvPr id="6215" name="Group"/>
          <p:cNvGrpSpPr/>
          <p:nvPr/>
        </p:nvGrpSpPr>
        <p:grpSpPr>
          <a:xfrm>
            <a:off x="9156941" y="2177069"/>
            <a:ext cx="1117291" cy="365485"/>
            <a:chOff x="0" y="-50959"/>
            <a:chExt cx="1489717" cy="487312"/>
          </a:xfrm>
        </p:grpSpPr>
        <p:sp>
          <p:nvSpPr>
            <p:cNvPr id="6213" name="Line"/>
            <p:cNvSpPr/>
            <p:nvPr/>
          </p:nvSpPr>
          <p:spPr>
            <a:xfrm>
              <a:off x="0" y="192695"/>
              <a:ext cx="506767" cy="1"/>
            </a:xfrm>
            <a:prstGeom prst="line">
              <a:avLst/>
            </a:prstGeom>
            <a:noFill/>
            <a:ln w="50800" cap="flat">
              <a:solidFill>
                <a:srgbClr val="268FE7"/>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defTabSz="342909" hangingPunct="0"/>
              <a:endParaRPr sz="1500" b="1" kern="0">
                <a:solidFill>
                  <a:srgbClr val="FFFFFF"/>
                </a:solidFill>
                <a:latin typeface="Arial"/>
                <a:cs typeface="Arial"/>
                <a:sym typeface="Arial"/>
              </a:endParaRPr>
            </a:p>
          </p:txBody>
        </p:sp>
        <p:sp>
          <p:nvSpPr>
            <p:cNvPr id="6214" name="Wind"/>
            <p:cNvSpPr txBox="1"/>
            <p:nvPr/>
          </p:nvSpPr>
          <p:spPr>
            <a:xfrm>
              <a:off x="600588" y="-50959"/>
              <a:ext cx="889129" cy="487312"/>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2500"/>
              </a:lvl1pPr>
            </a:lstStyle>
            <a:p>
              <a:pPr defTabSz="342909" hangingPunct="0"/>
              <a:r>
                <a:rPr sz="1875" b="1" kern="0">
                  <a:solidFill>
                    <a:srgbClr val="FFFFFF"/>
                  </a:solidFill>
                  <a:latin typeface="Arial"/>
                  <a:cs typeface="Arial"/>
                  <a:sym typeface="Arial"/>
                </a:rPr>
                <a:t>Wind</a:t>
              </a:r>
            </a:p>
          </p:txBody>
        </p:sp>
      </p:grpSp>
      <p:grpSp>
        <p:nvGrpSpPr>
          <p:cNvPr id="6218" name="Group"/>
          <p:cNvGrpSpPr/>
          <p:nvPr/>
        </p:nvGrpSpPr>
        <p:grpSpPr>
          <a:xfrm>
            <a:off x="9156942" y="2529236"/>
            <a:ext cx="1941235" cy="365485"/>
            <a:chOff x="0" y="-50959"/>
            <a:chExt cx="2588310" cy="487312"/>
          </a:xfrm>
        </p:grpSpPr>
        <p:sp>
          <p:nvSpPr>
            <p:cNvPr id="6216" name="Line"/>
            <p:cNvSpPr/>
            <p:nvPr/>
          </p:nvSpPr>
          <p:spPr>
            <a:xfrm>
              <a:off x="0" y="192695"/>
              <a:ext cx="506767" cy="1"/>
            </a:xfrm>
            <a:prstGeom prst="line">
              <a:avLst/>
            </a:prstGeom>
            <a:noFill/>
            <a:ln w="50800" cap="flat">
              <a:solidFill>
                <a:srgbClr val="9D74B5"/>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defTabSz="342909" hangingPunct="0"/>
              <a:endParaRPr sz="1500" b="1" kern="0">
                <a:solidFill>
                  <a:srgbClr val="FFFFFF"/>
                </a:solidFill>
                <a:latin typeface="Arial"/>
                <a:cs typeface="Arial"/>
                <a:sym typeface="Arial"/>
              </a:endParaRPr>
            </a:p>
          </p:txBody>
        </p:sp>
        <p:sp>
          <p:nvSpPr>
            <p:cNvPr id="6217" name="EV Batteries"/>
            <p:cNvSpPr txBox="1"/>
            <p:nvPr/>
          </p:nvSpPr>
          <p:spPr>
            <a:xfrm>
              <a:off x="600589" y="-50959"/>
              <a:ext cx="1987721" cy="487312"/>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2500"/>
              </a:lvl1pPr>
            </a:lstStyle>
            <a:p>
              <a:pPr defTabSz="342909" hangingPunct="0"/>
              <a:r>
                <a:rPr sz="1875" b="1" kern="0">
                  <a:solidFill>
                    <a:srgbClr val="FFFFFF"/>
                  </a:solidFill>
                  <a:latin typeface="Arial"/>
                  <a:cs typeface="Arial"/>
                  <a:sym typeface="Arial"/>
                </a:rPr>
                <a:t>EV Batteries</a:t>
              </a:r>
            </a:p>
          </p:txBody>
        </p:sp>
      </p:grpSp>
      <p:grpSp>
        <p:nvGrpSpPr>
          <p:cNvPr id="6221" name="Group"/>
          <p:cNvGrpSpPr/>
          <p:nvPr/>
        </p:nvGrpSpPr>
        <p:grpSpPr>
          <a:xfrm>
            <a:off x="9156942" y="2881403"/>
            <a:ext cx="2308322" cy="365485"/>
            <a:chOff x="0" y="-50959"/>
            <a:chExt cx="3077758" cy="487312"/>
          </a:xfrm>
        </p:grpSpPr>
        <p:sp>
          <p:nvSpPr>
            <p:cNvPr id="6219" name="Line"/>
            <p:cNvSpPr/>
            <p:nvPr/>
          </p:nvSpPr>
          <p:spPr>
            <a:xfrm>
              <a:off x="0" y="192695"/>
              <a:ext cx="506767" cy="1"/>
            </a:xfrm>
            <a:prstGeom prst="line">
              <a:avLst/>
            </a:prstGeom>
            <a:noFill/>
            <a:ln w="50800" cap="flat">
              <a:solidFill>
                <a:srgbClr val="FF1314"/>
              </a:solidFill>
              <a:prstDash val="solid"/>
              <a:miter lim="400000"/>
            </a:ln>
            <a:effectLst>
              <a:outerShdw blurRad="25400" dist="25400" dir="5400000" rotWithShape="0">
                <a:srgbClr val="000000">
                  <a:alpha val="70204"/>
                </a:srgbClr>
              </a:outerShdw>
            </a:effectLst>
          </p:spPr>
          <p:txBody>
            <a:bodyPr wrap="square" lIns="0" tIns="0" rIns="0" bIns="0" numCol="1" anchor="t">
              <a:noAutofit/>
            </a:bodyPr>
            <a:lstStyle/>
            <a:p>
              <a:pPr defTabSz="342909" hangingPunct="0"/>
              <a:endParaRPr sz="1500" b="1" kern="0">
                <a:solidFill>
                  <a:srgbClr val="FFFFFF"/>
                </a:solidFill>
                <a:latin typeface="Arial"/>
                <a:cs typeface="Arial"/>
                <a:sym typeface="Arial"/>
              </a:endParaRPr>
            </a:p>
          </p:txBody>
        </p:sp>
        <p:sp>
          <p:nvSpPr>
            <p:cNvPr id="6220" name="LED Lightbulbs"/>
            <p:cNvSpPr txBox="1"/>
            <p:nvPr/>
          </p:nvSpPr>
          <p:spPr>
            <a:xfrm>
              <a:off x="600587" y="-50959"/>
              <a:ext cx="2477171" cy="487312"/>
            </a:xfrm>
            <a:prstGeom prst="rect">
              <a:avLst/>
            </a:prstGeom>
            <a:noFill/>
            <a:ln w="12700" cap="flat">
              <a:noFill/>
              <a:miter lim="400000"/>
            </a:ln>
            <a:effectLst>
              <a:outerShdw blurRad="25400" dist="25400" dir="5400000" rotWithShape="0">
                <a:srgbClr val="000000">
                  <a:alpha val="7020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numCol="1" anchor="ctr">
              <a:spAutoFit/>
            </a:bodyPr>
            <a:lstStyle>
              <a:lvl1pPr>
                <a:defRPr sz="2500"/>
              </a:lvl1pPr>
            </a:lstStyle>
            <a:p>
              <a:pPr defTabSz="342909" hangingPunct="0"/>
              <a:r>
                <a:rPr sz="1875" b="1" kern="0">
                  <a:solidFill>
                    <a:srgbClr val="FFFFFF"/>
                  </a:solidFill>
                  <a:latin typeface="Arial"/>
                  <a:cs typeface="Arial"/>
                  <a:sym typeface="Arial"/>
                </a:rPr>
                <a:t>LED Lightbulbs</a:t>
              </a:r>
            </a:p>
          </p:txBody>
        </p:sp>
      </p:grpSp>
      <p:sp>
        <p:nvSpPr>
          <p:cNvPr id="6222" name="Line"/>
          <p:cNvSpPr/>
          <p:nvPr/>
        </p:nvSpPr>
        <p:spPr>
          <a:xfrm>
            <a:off x="1165549" y="1304728"/>
            <a:ext cx="9378005" cy="26506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55" y="1685"/>
                </a:lnTo>
                <a:lnTo>
                  <a:pt x="5352" y="7429"/>
                </a:lnTo>
                <a:lnTo>
                  <a:pt x="8129" y="11064"/>
                </a:lnTo>
                <a:lnTo>
                  <a:pt x="10782" y="15433"/>
                </a:lnTo>
                <a:lnTo>
                  <a:pt x="13488" y="18525"/>
                </a:lnTo>
                <a:lnTo>
                  <a:pt x="16243" y="20267"/>
                </a:lnTo>
                <a:lnTo>
                  <a:pt x="18974" y="21198"/>
                </a:lnTo>
                <a:lnTo>
                  <a:pt x="21600" y="21600"/>
                </a:lnTo>
              </a:path>
            </a:pathLst>
          </a:custGeom>
          <a:ln w="50800">
            <a:solidFill>
              <a:srgbClr val="FFE700"/>
            </a:solidFill>
            <a:miter lim="400000"/>
          </a:ln>
          <a:effectLst>
            <a:outerShdw blurRad="25400" dist="25400" dir="5400000" rotWithShape="0">
              <a:srgbClr val="000000">
                <a:alpha val="70204"/>
              </a:srgbClr>
            </a:outerShdw>
          </a:effectLst>
        </p:spPr>
        <p:txBody>
          <a:bodyPr lIns="0" tIns="0" rIns="0" bIns="0"/>
          <a:lstStyle/>
          <a:p>
            <a:pPr defTabSz="342909" hangingPunct="0"/>
            <a:endParaRPr sz="1500" b="1" kern="0">
              <a:solidFill>
                <a:srgbClr val="FFFFFF"/>
              </a:solidFill>
              <a:latin typeface="Arial"/>
              <a:cs typeface="Arial"/>
              <a:sym typeface="Arial"/>
            </a:endParaRPr>
          </a:p>
        </p:txBody>
      </p:sp>
      <p:sp>
        <p:nvSpPr>
          <p:cNvPr id="6223" name="Line"/>
          <p:cNvSpPr/>
          <p:nvPr/>
        </p:nvSpPr>
        <p:spPr>
          <a:xfrm>
            <a:off x="1174156" y="1303214"/>
            <a:ext cx="9375824" cy="3433005"/>
          </a:xfrm>
          <a:custGeom>
            <a:avLst/>
            <a:gdLst/>
            <a:ahLst/>
            <a:cxnLst>
              <a:cxn ang="0">
                <a:pos x="wd2" y="hd2"/>
              </a:cxn>
              <a:cxn ang="5400000">
                <a:pos x="wd2" y="hd2"/>
              </a:cxn>
              <a:cxn ang="10800000">
                <a:pos x="wd2" y="hd2"/>
              </a:cxn>
              <a:cxn ang="16200000">
                <a:pos x="wd2" y="hd2"/>
              </a:cxn>
            </a:cxnLst>
            <a:rect l="0" t="0" r="r" b="b"/>
            <a:pathLst>
              <a:path w="21600" h="21600" extrusionOk="0">
                <a:moveTo>
                  <a:pt x="0" y="24"/>
                </a:moveTo>
                <a:lnTo>
                  <a:pt x="2637" y="0"/>
                </a:lnTo>
                <a:lnTo>
                  <a:pt x="5324" y="7762"/>
                </a:lnTo>
                <a:lnTo>
                  <a:pt x="8049" y="11625"/>
                </a:lnTo>
                <a:lnTo>
                  <a:pt x="10774" y="13488"/>
                </a:lnTo>
                <a:lnTo>
                  <a:pt x="16219" y="17979"/>
                </a:lnTo>
                <a:lnTo>
                  <a:pt x="18858" y="19488"/>
                </a:lnTo>
                <a:lnTo>
                  <a:pt x="21600" y="21600"/>
                </a:lnTo>
              </a:path>
            </a:pathLst>
          </a:custGeom>
          <a:ln w="50800">
            <a:solidFill>
              <a:srgbClr val="FF8000"/>
            </a:solidFill>
            <a:miter lim="400000"/>
          </a:ln>
          <a:effectLst>
            <a:outerShdw blurRad="25400" dist="25400" dir="5400000" rotWithShape="0">
              <a:srgbClr val="000000">
                <a:alpha val="70204"/>
              </a:srgbClr>
            </a:outerShdw>
          </a:effectLst>
        </p:spPr>
        <p:txBody>
          <a:bodyPr lIns="0" tIns="0" rIns="0" bIns="0"/>
          <a:lstStyle/>
          <a:p>
            <a:pPr defTabSz="342909" hangingPunct="0"/>
            <a:endParaRPr sz="1500" b="1" kern="0">
              <a:solidFill>
                <a:srgbClr val="FFFFFF"/>
              </a:solidFill>
              <a:latin typeface="Arial"/>
              <a:cs typeface="Arial"/>
              <a:sym typeface="Arial"/>
            </a:endParaRPr>
          </a:p>
        </p:txBody>
      </p:sp>
      <p:sp>
        <p:nvSpPr>
          <p:cNvPr id="6224" name="Line"/>
          <p:cNvSpPr/>
          <p:nvPr/>
        </p:nvSpPr>
        <p:spPr>
          <a:xfrm>
            <a:off x="1166963" y="1016770"/>
            <a:ext cx="10553103" cy="3880412"/>
          </a:xfrm>
          <a:custGeom>
            <a:avLst/>
            <a:gdLst/>
            <a:ahLst/>
            <a:cxnLst>
              <a:cxn ang="0">
                <a:pos x="wd2" y="hd2"/>
              </a:cxn>
              <a:cxn ang="5400000">
                <a:pos x="wd2" y="hd2"/>
              </a:cxn>
              <a:cxn ang="10800000">
                <a:pos x="wd2" y="hd2"/>
              </a:cxn>
              <a:cxn ang="16200000">
                <a:pos x="wd2" y="hd2"/>
              </a:cxn>
            </a:cxnLst>
            <a:rect l="0" t="0" r="r" b="b"/>
            <a:pathLst>
              <a:path w="21600" h="21600" extrusionOk="0">
                <a:moveTo>
                  <a:pt x="0" y="1605"/>
                </a:moveTo>
                <a:lnTo>
                  <a:pt x="2358" y="0"/>
                </a:lnTo>
                <a:lnTo>
                  <a:pt x="4802" y="3609"/>
                </a:lnTo>
                <a:lnTo>
                  <a:pt x="7154" y="10531"/>
                </a:lnTo>
                <a:lnTo>
                  <a:pt x="9582" y="12758"/>
                </a:lnTo>
                <a:lnTo>
                  <a:pt x="11942" y="17186"/>
                </a:lnTo>
                <a:lnTo>
                  <a:pt x="14351" y="18504"/>
                </a:lnTo>
                <a:lnTo>
                  <a:pt x="16786" y="16777"/>
                </a:lnTo>
                <a:lnTo>
                  <a:pt x="19217" y="19506"/>
                </a:lnTo>
                <a:lnTo>
                  <a:pt x="21600" y="21600"/>
                </a:lnTo>
              </a:path>
            </a:pathLst>
          </a:custGeom>
          <a:ln w="50800">
            <a:solidFill>
              <a:srgbClr val="268FE7"/>
            </a:solidFill>
            <a:miter lim="400000"/>
          </a:ln>
          <a:effectLst>
            <a:outerShdw blurRad="25400" dist="25400" dir="5400000" rotWithShape="0">
              <a:srgbClr val="000000">
                <a:alpha val="70204"/>
              </a:srgbClr>
            </a:outerShdw>
          </a:effectLst>
        </p:spPr>
        <p:txBody>
          <a:bodyPr lIns="0" tIns="0" rIns="0" bIns="0"/>
          <a:lstStyle/>
          <a:p>
            <a:pPr defTabSz="342909" hangingPunct="0"/>
            <a:endParaRPr sz="1500" b="1" kern="0">
              <a:solidFill>
                <a:srgbClr val="FFFFFF"/>
              </a:solidFill>
              <a:latin typeface="Arial"/>
              <a:cs typeface="Arial"/>
              <a:sym typeface="Arial"/>
            </a:endParaRPr>
          </a:p>
        </p:txBody>
      </p:sp>
      <p:sp>
        <p:nvSpPr>
          <p:cNvPr id="6225" name="Line"/>
          <p:cNvSpPr/>
          <p:nvPr/>
        </p:nvSpPr>
        <p:spPr>
          <a:xfrm>
            <a:off x="3509742" y="1299073"/>
            <a:ext cx="8210279" cy="38153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034" y="5424"/>
                </a:lnTo>
                <a:lnTo>
                  <a:pt x="6145" y="9747"/>
                </a:lnTo>
                <a:lnTo>
                  <a:pt x="9284" y="10969"/>
                </a:lnTo>
                <a:lnTo>
                  <a:pt x="12368" y="12584"/>
                </a:lnTo>
                <a:lnTo>
                  <a:pt x="15387" y="17746"/>
                </a:lnTo>
                <a:lnTo>
                  <a:pt x="18479" y="19860"/>
                </a:lnTo>
                <a:lnTo>
                  <a:pt x="21600" y="21600"/>
                </a:lnTo>
              </a:path>
            </a:pathLst>
          </a:custGeom>
          <a:ln w="50800">
            <a:solidFill>
              <a:srgbClr val="9D74B5"/>
            </a:solidFill>
            <a:miter lim="400000"/>
          </a:ln>
          <a:effectLst>
            <a:outerShdw blurRad="25400" dist="25400" dir="5400000" rotWithShape="0">
              <a:srgbClr val="000000">
                <a:alpha val="70204"/>
              </a:srgbClr>
            </a:outerShdw>
          </a:effectLst>
        </p:spPr>
        <p:txBody>
          <a:bodyPr lIns="0" tIns="0" rIns="0" bIns="0"/>
          <a:lstStyle/>
          <a:p>
            <a:pPr defTabSz="342909" hangingPunct="0"/>
            <a:endParaRPr sz="1500" b="1" kern="0">
              <a:solidFill>
                <a:srgbClr val="FFFFFF"/>
              </a:solidFill>
              <a:latin typeface="Arial"/>
              <a:cs typeface="Arial"/>
              <a:sym typeface="Arial"/>
            </a:endParaRPr>
          </a:p>
        </p:txBody>
      </p:sp>
      <p:sp>
        <p:nvSpPr>
          <p:cNvPr id="6226" name="Line"/>
          <p:cNvSpPr/>
          <p:nvPr/>
        </p:nvSpPr>
        <p:spPr>
          <a:xfrm>
            <a:off x="1165847" y="1311078"/>
            <a:ext cx="9390163" cy="45329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55" y="10295"/>
                </a:lnTo>
                <a:lnTo>
                  <a:pt x="5375" y="15515"/>
                </a:lnTo>
                <a:lnTo>
                  <a:pt x="8102" y="17008"/>
                </a:lnTo>
                <a:lnTo>
                  <a:pt x="10798" y="17433"/>
                </a:lnTo>
                <a:lnTo>
                  <a:pt x="16220" y="20417"/>
                </a:lnTo>
                <a:lnTo>
                  <a:pt x="18907" y="20867"/>
                </a:lnTo>
                <a:lnTo>
                  <a:pt x="21600" y="21600"/>
                </a:lnTo>
              </a:path>
            </a:pathLst>
          </a:custGeom>
          <a:ln w="50800">
            <a:solidFill>
              <a:srgbClr val="FF1314"/>
            </a:solidFill>
            <a:miter lim="400000"/>
          </a:ln>
          <a:effectLst>
            <a:outerShdw blurRad="25400" dist="25400" dir="5400000" rotWithShape="0">
              <a:srgbClr val="000000">
                <a:alpha val="70204"/>
              </a:srgbClr>
            </a:outerShdw>
          </a:effectLst>
        </p:spPr>
        <p:txBody>
          <a:bodyPr lIns="0" tIns="0" rIns="0" bIns="0"/>
          <a:lstStyle/>
          <a:p>
            <a:pPr defTabSz="342909" hangingPunct="0"/>
            <a:endParaRPr sz="1500" b="1" kern="0">
              <a:solidFill>
                <a:srgbClr val="FFFFFF"/>
              </a:solidFill>
              <a:latin typeface="Arial"/>
              <a:cs typeface="Arial"/>
              <a:sym typeface="Arial"/>
            </a:endParaRPr>
          </a:p>
        </p:txBody>
      </p:sp>
      <p:sp>
        <p:nvSpPr>
          <p:cNvPr id="6227" name="- 55%"/>
          <p:cNvSpPr txBox="1"/>
          <p:nvPr/>
        </p:nvSpPr>
        <p:spPr>
          <a:xfrm>
            <a:off x="10636777" y="3749743"/>
            <a:ext cx="703719" cy="365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2500">
                <a:solidFill>
                  <a:srgbClr val="FEE533"/>
                </a:solidFill>
              </a:defRPr>
            </a:lvl1pPr>
          </a:lstStyle>
          <a:p>
            <a:pPr defTabSz="342909" hangingPunct="0"/>
            <a:r>
              <a:rPr sz="1875" b="1" kern="0">
                <a:latin typeface="Arial"/>
                <a:cs typeface="Arial"/>
                <a:sym typeface="Arial"/>
              </a:rPr>
              <a:t>- 55%</a:t>
            </a:r>
          </a:p>
        </p:txBody>
      </p:sp>
      <p:sp>
        <p:nvSpPr>
          <p:cNvPr id="6228" name="- 75%"/>
          <p:cNvSpPr txBox="1"/>
          <p:nvPr/>
        </p:nvSpPr>
        <p:spPr>
          <a:xfrm>
            <a:off x="11098413" y="4305324"/>
            <a:ext cx="703719" cy="365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2500">
                <a:solidFill>
                  <a:srgbClr val="5E97FF"/>
                </a:solidFill>
              </a:defRPr>
            </a:lvl1pPr>
          </a:lstStyle>
          <a:p>
            <a:pPr defTabSz="342909" hangingPunct="0"/>
            <a:r>
              <a:rPr sz="1875" b="1" kern="0">
                <a:latin typeface="Arial"/>
                <a:cs typeface="Arial"/>
                <a:sym typeface="Arial"/>
              </a:rPr>
              <a:t>- 75%</a:t>
            </a:r>
          </a:p>
        </p:txBody>
      </p:sp>
      <p:sp>
        <p:nvSpPr>
          <p:cNvPr id="6229" name="- 79%"/>
          <p:cNvSpPr txBox="1"/>
          <p:nvPr/>
        </p:nvSpPr>
        <p:spPr>
          <a:xfrm>
            <a:off x="10930617" y="5133347"/>
            <a:ext cx="703719" cy="365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2500">
                <a:solidFill>
                  <a:srgbClr val="A479BE"/>
                </a:solidFill>
              </a:defRPr>
            </a:lvl1pPr>
          </a:lstStyle>
          <a:p>
            <a:pPr defTabSz="342909" hangingPunct="0"/>
            <a:r>
              <a:rPr sz="1875" b="1" kern="0">
                <a:latin typeface="Arial"/>
                <a:cs typeface="Arial"/>
                <a:sym typeface="Arial"/>
              </a:rPr>
              <a:t>- 79%</a:t>
            </a:r>
          </a:p>
        </p:txBody>
      </p:sp>
      <p:sp>
        <p:nvSpPr>
          <p:cNvPr id="6230" name="- 71%"/>
          <p:cNvSpPr txBox="1"/>
          <p:nvPr/>
        </p:nvSpPr>
        <p:spPr>
          <a:xfrm>
            <a:off x="9879735" y="4787054"/>
            <a:ext cx="703719" cy="365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2500">
                <a:solidFill>
                  <a:srgbClr val="FF8000"/>
                </a:solidFill>
              </a:defRPr>
            </a:lvl1pPr>
          </a:lstStyle>
          <a:p>
            <a:pPr defTabSz="342909" hangingPunct="0"/>
            <a:r>
              <a:rPr sz="1875" b="1" kern="0">
                <a:latin typeface="Arial"/>
                <a:cs typeface="Arial"/>
                <a:sym typeface="Arial"/>
              </a:rPr>
              <a:t>- 71%</a:t>
            </a:r>
          </a:p>
        </p:txBody>
      </p:sp>
      <p:sp>
        <p:nvSpPr>
          <p:cNvPr id="6231" name="- 94%"/>
          <p:cNvSpPr txBox="1"/>
          <p:nvPr/>
        </p:nvSpPr>
        <p:spPr>
          <a:xfrm>
            <a:off x="10623207" y="5643260"/>
            <a:ext cx="703719" cy="365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spAutoFit/>
          </a:bodyPr>
          <a:lstStyle>
            <a:lvl1pPr>
              <a:defRPr sz="2500">
                <a:solidFill>
                  <a:srgbClr val="FF3030"/>
                </a:solidFill>
              </a:defRPr>
            </a:lvl1pPr>
          </a:lstStyle>
          <a:p>
            <a:pPr defTabSz="342909" hangingPunct="0"/>
            <a:r>
              <a:rPr sz="1875" b="1" kern="0">
                <a:latin typeface="Arial"/>
                <a:cs typeface="Arial"/>
                <a:sym typeface="Arial"/>
              </a:rPr>
              <a:t>- 94%</a:t>
            </a:r>
          </a:p>
        </p:txBody>
      </p:sp>
    </p:spTree>
    <p:extLst>
      <p:ext uri="{BB962C8B-B14F-4D97-AF65-F5344CB8AC3E}">
        <p14:creationId xmlns:p14="http://schemas.microsoft.com/office/powerpoint/2010/main" val="2628507380"/>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6222"/>
                                        </p:tgtEl>
                                        <p:attrNameLst>
                                          <p:attrName>style.visibility</p:attrName>
                                        </p:attrNameLst>
                                      </p:cBhvr>
                                      <p:to>
                                        <p:strVal val="visible"/>
                                      </p:to>
                                    </p:set>
                                    <p:animEffect transition="in" filter="wipe(left)">
                                      <p:cBhvr>
                                        <p:cTn id="7" dur="1000"/>
                                        <p:tgtEl>
                                          <p:spTgt spid="62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09"/>
                                        </p:tgtEl>
                                        <p:attrNameLst>
                                          <p:attrName>style.visibility</p:attrName>
                                        </p:attrNameLst>
                                      </p:cBhvr>
                                      <p:to>
                                        <p:strVal val="visible"/>
                                      </p:to>
                                    </p:set>
                                    <p:animEffect transition="in" filter="fade">
                                      <p:cBhvr>
                                        <p:cTn id="10" dur="500"/>
                                        <p:tgtEl>
                                          <p:spTgt spid="6209"/>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6227"/>
                                        </p:tgtEl>
                                        <p:attrNameLst>
                                          <p:attrName>style.visibility</p:attrName>
                                        </p:attrNameLst>
                                      </p:cBhvr>
                                      <p:to>
                                        <p:strVal val="visible"/>
                                      </p:to>
                                    </p:set>
                                    <p:animEffect transition="in" filter="fade">
                                      <p:cBhvr>
                                        <p:cTn id="13" dur="600"/>
                                        <p:tgtEl>
                                          <p:spTgt spid="62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iterate>
                                    <p:tmAbs val="0"/>
                                  </p:iterate>
                                  <p:childTnLst>
                                    <p:set>
                                      <p:cBhvr>
                                        <p:cTn id="17" fill="hold"/>
                                        <p:tgtEl>
                                          <p:spTgt spid="6223"/>
                                        </p:tgtEl>
                                        <p:attrNameLst>
                                          <p:attrName>style.visibility</p:attrName>
                                        </p:attrNameLst>
                                      </p:cBhvr>
                                      <p:to>
                                        <p:strVal val="visible"/>
                                      </p:to>
                                    </p:set>
                                    <p:animEffect transition="in" filter="wipe(left)">
                                      <p:cBhvr>
                                        <p:cTn id="18" dur="1000"/>
                                        <p:tgtEl>
                                          <p:spTgt spid="62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212"/>
                                        </p:tgtEl>
                                        <p:attrNameLst>
                                          <p:attrName>style.visibility</p:attrName>
                                        </p:attrNameLst>
                                      </p:cBhvr>
                                      <p:to>
                                        <p:strVal val="visible"/>
                                      </p:to>
                                    </p:set>
                                    <p:animEffect transition="in" filter="fade">
                                      <p:cBhvr>
                                        <p:cTn id="21" dur="500"/>
                                        <p:tgtEl>
                                          <p:spTgt spid="6212"/>
                                        </p:tgtEl>
                                      </p:cBhvr>
                                    </p:animEffect>
                                  </p:childTnLst>
                                </p:cTn>
                              </p:par>
                              <p:par>
                                <p:cTn id="22" presetID="10" presetClass="entr" presetSubtype="0" fill="hold" grpId="0" nodeType="withEffect">
                                  <p:stCondLst>
                                    <p:cond delay="700"/>
                                  </p:stCondLst>
                                  <p:childTnLst>
                                    <p:set>
                                      <p:cBhvr>
                                        <p:cTn id="23" dur="1" fill="hold">
                                          <p:stCondLst>
                                            <p:cond delay="0"/>
                                          </p:stCondLst>
                                        </p:cTn>
                                        <p:tgtEl>
                                          <p:spTgt spid="6230"/>
                                        </p:tgtEl>
                                        <p:attrNameLst>
                                          <p:attrName>style.visibility</p:attrName>
                                        </p:attrNameLst>
                                      </p:cBhvr>
                                      <p:to>
                                        <p:strVal val="visible"/>
                                      </p:to>
                                    </p:set>
                                    <p:animEffect transition="in" filter="fade">
                                      <p:cBhvr>
                                        <p:cTn id="24" dur="600"/>
                                        <p:tgtEl>
                                          <p:spTgt spid="62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6224"/>
                                        </p:tgtEl>
                                        <p:attrNameLst>
                                          <p:attrName>style.visibility</p:attrName>
                                        </p:attrNameLst>
                                      </p:cBhvr>
                                      <p:to>
                                        <p:strVal val="visible"/>
                                      </p:to>
                                    </p:set>
                                    <p:animEffect transition="in" filter="wipe(left)">
                                      <p:cBhvr>
                                        <p:cTn id="29" dur="1000"/>
                                        <p:tgtEl>
                                          <p:spTgt spid="62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15"/>
                                        </p:tgtEl>
                                        <p:attrNameLst>
                                          <p:attrName>style.visibility</p:attrName>
                                        </p:attrNameLst>
                                      </p:cBhvr>
                                      <p:to>
                                        <p:strVal val="visible"/>
                                      </p:to>
                                    </p:set>
                                    <p:animEffect transition="in" filter="fade">
                                      <p:cBhvr>
                                        <p:cTn id="32" dur="500"/>
                                        <p:tgtEl>
                                          <p:spTgt spid="6215"/>
                                        </p:tgtEl>
                                      </p:cBhvr>
                                    </p:animEffect>
                                  </p:childTnLst>
                                </p:cTn>
                              </p:par>
                              <p:par>
                                <p:cTn id="33" presetID="10" presetClass="entr" presetSubtype="0" fill="hold" grpId="0" nodeType="withEffect">
                                  <p:stCondLst>
                                    <p:cond delay="700"/>
                                  </p:stCondLst>
                                  <p:childTnLst>
                                    <p:set>
                                      <p:cBhvr>
                                        <p:cTn id="34" dur="1" fill="hold">
                                          <p:stCondLst>
                                            <p:cond delay="0"/>
                                          </p:stCondLst>
                                        </p:cTn>
                                        <p:tgtEl>
                                          <p:spTgt spid="6228"/>
                                        </p:tgtEl>
                                        <p:attrNameLst>
                                          <p:attrName>style.visibility</p:attrName>
                                        </p:attrNameLst>
                                      </p:cBhvr>
                                      <p:to>
                                        <p:strVal val="visible"/>
                                      </p:to>
                                    </p:set>
                                    <p:animEffect transition="in" filter="fade">
                                      <p:cBhvr>
                                        <p:cTn id="35" dur="600"/>
                                        <p:tgtEl>
                                          <p:spTgt spid="62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p:tmAbs val="0"/>
                                  </p:iterate>
                                  <p:childTnLst>
                                    <p:set>
                                      <p:cBhvr>
                                        <p:cTn id="39" fill="hold"/>
                                        <p:tgtEl>
                                          <p:spTgt spid="6225"/>
                                        </p:tgtEl>
                                        <p:attrNameLst>
                                          <p:attrName>style.visibility</p:attrName>
                                        </p:attrNameLst>
                                      </p:cBhvr>
                                      <p:to>
                                        <p:strVal val="visible"/>
                                      </p:to>
                                    </p:set>
                                    <p:animEffect transition="in" filter="wipe(left)">
                                      <p:cBhvr>
                                        <p:cTn id="40" dur="1000"/>
                                        <p:tgtEl>
                                          <p:spTgt spid="62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18"/>
                                        </p:tgtEl>
                                        <p:attrNameLst>
                                          <p:attrName>style.visibility</p:attrName>
                                        </p:attrNameLst>
                                      </p:cBhvr>
                                      <p:to>
                                        <p:strVal val="visible"/>
                                      </p:to>
                                    </p:set>
                                    <p:animEffect transition="in" filter="fade">
                                      <p:cBhvr>
                                        <p:cTn id="43" dur="500"/>
                                        <p:tgtEl>
                                          <p:spTgt spid="6218"/>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6229"/>
                                        </p:tgtEl>
                                        <p:attrNameLst>
                                          <p:attrName>style.visibility</p:attrName>
                                        </p:attrNameLst>
                                      </p:cBhvr>
                                      <p:to>
                                        <p:strVal val="visible"/>
                                      </p:to>
                                    </p:set>
                                    <p:animEffect transition="in" filter="fade">
                                      <p:cBhvr>
                                        <p:cTn id="46" dur="600"/>
                                        <p:tgtEl>
                                          <p:spTgt spid="62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p:tmAbs val="0"/>
                                  </p:iterate>
                                  <p:childTnLst>
                                    <p:set>
                                      <p:cBhvr>
                                        <p:cTn id="50" fill="hold"/>
                                        <p:tgtEl>
                                          <p:spTgt spid="6226"/>
                                        </p:tgtEl>
                                        <p:attrNameLst>
                                          <p:attrName>style.visibility</p:attrName>
                                        </p:attrNameLst>
                                      </p:cBhvr>
                                      <p:to>
                                        <p:strVal val="visible"/>
                                      </p:to>
                                    </p:set>
                                    <p:animEffect transition="in" filter="wipe(left)">
                                      <p:cBhvr>
                                        <p:cTn id="51" dur="1000"/>
                                        <p:tgtEl>
                                          <p:spTgt spid="62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221"/>
                                        </p:tgtEl>
                                        <p:attrNameLst>
                                          <p:attrName>style.visibility</p:attrName>
                                        </p:attrNameLst>
                                      </p:cBhvr>
                                      <p:to>
                                        <p:strVal val="visible"/>
                                      </p:to>
                                    </p:set>
                                    <p:animEffect transition="in" filter="fade">
                                      <p:cBhvr>
                                        <p:cTn id="54" dur="500"/>
                                        <p:tgtEl>
                                          <p:spTgt spid="6221"/>
                                        </p:tgtEl>
                                      </p:cBhvr>
                                    </p:animEffect>
                                  </p:childTnLst>
                                </p:cTn>
                              </p:par>
                              <p:par>
                                <p:cTn id="55" presetID="10" presetClass="entr" presetSubtype="0" fill="hold" grpId="0" nodeType="withEffect">
                                  <p:stCondLst>
                                    <p:cond delay="700"/>
                                  </p:stCondLst>
                                  <p:childTnLst>
                                    <p:set>
                                      <p:cBhvr>
                                        <p:cTn id="56" dur="1" fill="hold">
                                          <p:stCondLst>
                                            <p:cond delay="0"/>
                                          </p:stCondLst>
                                        </p:cTn>
                                        <p:tgtEl>
                                          <p:spTgt spid="6231"/>
                                        </p:tgtEl>
                                        <p:attrNameLst>
                                          <p:attrName>style.visibility</p:attrName>
                                        </p:attrNameLst>
                                      </p:cBhvr>
                                      <p:to>
                                        <p:strVal val="visible"/>
                                      </p:to>
                                    </p:set>
                                    <p:animEffect transition="in" filter="fade">
                                      <p:cBhvr>
                                        <p:cTn id="57" dur="600"/>
                                        <p:tgtEl>
                                          <p:spTgt spid="6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9" grpId="0" animBg="1" advAuto="0"/>
      <p:bldP spid="6212" grpId="0" animBg="1" advAuto="0"/>
      <p:bldP spid="6215" grpId="0" animBg="1" advAuto="0"/>
      <p:bldP spid="6218" grpId="0" animBg="1" advAuto="0"/>
      <p:bldP spid="6221" grpId="0" animBg="1" advAuto="0"/>
      <p:bldP spid="6222" grpId="0" animBg="1" advAuto="0"/>
      <p:bldP spid="6223" grpId="0" animBg="1" advAuto="0"/>
      <p:bldP spid="6224" grpId="0" animBg="1" advAuto="0"/>
      <p:bldP spid="6225" grpId="0" animBg="1" advAuto="0"/>
      <p:bldP spid="6226" grpId="0" animBg="1" advAuto="0"/>
      <p:bldP spid="6227" grpId="0" animBg="1" advAuto="0"/>
      <p:bldP spid="6228" grpId="0" animBg="1" advAuto="0"/>
      <p:bldP spid="6229" grpId="0" animBg="1" advAuto="0"/>
      <p:bldP spid="6230" grpId="0" animBg="1" advAuto="0"/>
      <p:bldP spid="6231"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Group"/>
          <p:cNvGrpSpPr/>
          <p:nvPr/>
        </p:nvGrpSpPr>
        <p:grpSpPr>
          <a:xfrm>
            <a:off x="379525" y="6477276"/>
            <a:ext cx="298103" cy="105166"/>
            <a:chOff x="-6350" y="-6350"/>
            <a:chExt cx="397470" cy="140220"/>
          </a:xfrm>
        </p:grpSpPr>
        <p:pic>
          <p:nvPicPr>
            <p:cNvPr id="207" name="Line" descr="Line"/>
            <p:cNvPicPr>
              <a:picLocks/>
            </p:cNvPicPr>
            <p:nvPr/>
          </p:nvPicPr>
          <p:blipFill>
            <a:blip r:embed="rId3"/>
            <a:stretch>
              <a:fillRect/>
            </a:stretch>
          </p:blipFill>
          <p:spPr>
            <a:xfrm>
              <a:off x="-6351" y="-6350"/>
              <a:ext cx="397471" cy="140221"/>
            </a:xfrm>
            <a:prstGeom prst="rect">
              <a:avLst/>
            </a:prstGeom>
            <a:effectLst/>
          </p:spPr>
        </p:pic>
        <p:pic>
          <p:nvPicPr>
            <p:cNvPr id="209" name="Line" descr="Line"/>
            <p:cNvPicPr>
              <a:picLocks/>
            </p:cNvPicPr>
            <p:nvPr/>
          </p:nvPicPr>
          <p:blipFill>
            <a:blip r:embed="rId4"/>
            <a:stretch>
              <a:fillRect/>
            </a:stretch>
          </p:blipFill>
          <p:spPr>
            <a:xfrm rot="21420000">
              <a:off x="97935" y="43043"/>
              <a:ext cx="247397" cy="39605"/>
            </a:xfrm>
            <a:prstGeom prst="rect">
              <a:avLst/>
            </a:prstGeom>
            <a:effectLst/>
          </p:spPr>
        </p:pic>
      </p:grpSp>
      <p:sp>
        <p:nvSpPr>
          <p:cNvPr id="2" name="TextBox 1">
            <a:extLst>
              <a:ext uri="{FF2B5EF4-FFF2-40B4-BE49-F238E27FC236}">
                <a16:creationId xmlns:a16="http://schemas.microsoft.com/office/drawing/2014/main" id="{1C39739C-1F20-41BF-B724-71AF887DF4AA}"/>
              </a:ext>
            </a:extLst>
          </p:cNvPr>
          <p:cNvSpPr txBox="1"/>
          <p:nvPr/>
        </p:nvSpPr>
        <p:spPr>
          <a:xfrm>
            <a:off x="1685108" y="1587138"/>
            <a:ext cx="9228909" cy="3093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algn="ctr" defTabSz="342900" hangingPunct="0"/>
            <a:r>
              <a:rPr lang="en-US" sz="4400" b="1" kern="0" dirty="0">
                <a:solidFill>
                  <a:schemeClr val="accent2">
                    <a:lumMod val="20000"/>
                    <a:lumOff val="80000"/>
                  </a:schemeClr>
                </a:solidFill>
                <a:latin typeface="Arial"/>
                <a:cs typeface="Arial"/>
                <a:sym typeface="Arial"/>
              </a:rPr>
              <a:t>Creating Clean Energy</a:t>
            </a:r>
          </a:p>
          <a:p>
            <a:pPr algn="ctr" defTabSz="342900" hangingPunct="0"/>
            <a:r>
              <a:rPr lang="en-US" sz="4400" b="1" kern="0" dirty="0">
                <a:solidFill>
                  <a:schemeClr val="accent2">
                    <a:lumMod val="20000"/>
                    <a:lumOff val="80000"/>
                  </a:schemeClr>
                </a:solidFill>
                <a:latin typeface="Arial"/>
                <a:cs typeface="Arial"/>
                <a:sym typeface="Arial"/>
              </a:rPr>
              <a:t>Creates Clean Energy Jobs</a:t>
            </a:r>
          </a:p>
          <a:p>
            <a:pPr algn="ctr" defTabSz="342900" hangingPunct="0"/>
            <a:endParaRPr lang="en-US" sz="3600" b="1" kern="0" dirty="0">
              <a:solidFill>
                <a:srgbClr val="FFFFFF"/>
              </a:solidFill>
              <a:latin typeface="Arial"/>
              <a:cs typeface="Arial"/>
              <a:sym typeface="Arial"/>
            </a:endParaRPr>
          </a:p>
          <a:p>
            <a:pPr algn="ctr" defTabSz="342900" hangingPunct="0"/>
            <a:r>
              <a:rPr lang="en-US" sz="3600" b="1" kern="0" dirty="0">
                <a:solidFill>
                  <a:srgbClr val="FFFFFF"/>
                </a:solidFill>
                <a:latin typeface="Arial"/>
                <a:cs typeface="Arial"/>
                <a:sym typeface="Arial"/>
              </a:rPr>
              <a:t>Solar, Wind, and Energy Efficiency</a:t>
            </a:r>
          </a:p>
          <a:p>
            <a:pPr algn="ctr" defTabSz="342900" hangingPunct="0"/>
            <a:r>
              <a:rPr lang="en-US" sz="3600" b="1" kern="0" dirty="0">
                <a:solidFill>
                  <a:srgbClr val="FFFFFF"/>
                </a:solidFill>
                <a:latin typeface="Arial"/>
                <a:cs typeface="Arial"/>
                <a:sym typeface="Arial"/>
              </a:rPr>
              <a:t>Are the Fastest Growing Jobs in the US</a:t>
            </a:r>
          </a:p>
        </p:txBody>
      </p:sp>
    </p:spTree>
    <p:extLst>
      <p:ext uri="{BB962C8B-B14F-4D97-AF65-F5344CB8AC3E}">
        <p14:creationId xmlns:p14="http://schemas.microsoft.com/office/powerpoint/2010/main" val="15552434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on a plane&#10;&#10;Description automatically generated with low confidence">
            <a:extLst>
              <a:ext uri="{FF2B5EF4-FFF2-40B4-BE49-F238E27FC236}">
                <a16:creationId xmlns:a16="http://schemas.microsoft.com/office/drawing/2014/main" id="{8CC998DA-E7FB-4BEA-82E7-706095D46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324045"/>
          </a:xfrm>
          <a:prstGeom prst="rect">
            <a:avLst/>
          </a:prstGeom>
        </p:spPr>
      </p:pic>
      <p:sp>
        <p:nvSpPr>
          <p:cNvPr id="8265" name="Photo © 2016 Matthew Staver/Bloomberg via Getty Images…"/>
          <p:cNvSpPr txBox="1"/>
          <p:nvPr/>
        </p:nvSpPr>
        <p:spPr>
          <a:xfrm>
            <a:off x="685800" y="6502030"/>
            <a:ext cx="38537" cy="176972"/>
          </a:xfrm>
          <a:prstGeom prst="rect">
            <a:avLst/>
          </a:prstGeom>
          <a:ln w="12700">
            <a:miter lim="400000"/>
          </a:ln>
          <a:effectLst>
            <a:outerShdw blurRad="50800" dist="127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b">
            <a:spAutoFit/>
          </a:bodyPr>
          <a:lstStyle/>
          <a:p>
            <a:pPr defTabSz="342900" hangingPunct="0">
              <a:defRPr sz="1200"/>
            </a:pPr>
            <a:endParaRPr sz="900" b="1" kern="0" dirty="0">
              <a:solidFill>
                <a:srgbClr val="FFFFFF"/>
              </a:solidFill>
              <a:latin typeface="Arial"/>
              <a:cs typeface="Arial"/>
              <a:sym typeface="Arial"/>
            </a:endParaRPr>
          </a:p>
        </p:txBody>
      </p:sp>
      <p:sp>
        <p:nvSpPr>
          <p:cNvPr id="8266" name="“Solar installer”…"/>
          <p:cNvSpPr txBox="1"/>
          <p:nvPr/>
        </p:nvSpPr>
        <p:spPr>
          <a:xfrm>
            <a:off x="7317507" y="1572724"/>
            <a:ext cx="4774175" cy="371255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algn="ctr" defTabSz="342900" hangingPunct="0">
              <a:defRPr sz="4500"/>
            </a:pPr>
            <a:r>
              <a:rPr sz="3375" b="1" kern="0">
                <a:solidFill>
                  <a:srgbClr val="FF2600"/>
                </a:solidFill>
                <a:effectLst>
                  <a:outerShdw blurRad="50800" dist="50800" dir="2700000" algn="tl" rotWithShape="0">
                    <a:prstClr val="black">
                      <a:alpha val="80000"/>
                    </a:prstClr>
                  </a:outerShdw>
                </a:effectLst>
                <a:latin typeface="Arial"/>
                <a:cs typeface="Arial"/>
                <a:sym typeface="Arial"/>
              </a:rPr>
              <a:t>“Solar installer”</a:t>
            </a:r>
            <a:r>
              <a:rPr sz="3375" b="1" kern="0">
                <a:solidFill>
                  <a:srgbClr val="FFFFFF"/>
                </a:solidFill>
                <a:effectLst>
                  <a:outerShdw blurRad="50800" dist="50800" dir="2700000" algn="tl" rotWithShape="0">
                    <a:prstClr val="black">
                      <a:alpha val="80000"/>
                    </a:prstClr>
                  </a:outerShdw>
                </a:effectLst>
                <a:latin typeface="Arial"/>
                <a:cs typeface="Arial"/>
                <a:sym typeface="Arial"/>
              </a:rPr>
              <a:t> </a:t>
            </a:r>
          </a:p>
          <a:p>
            <a:pPr algn="ctr" defTabSz="342900" hangingPunct="0">
              <a:defRPr sz="4500"/>
            </a:pPr>
            <a:r>
              <a:rPr sz="3375" b="1" kern="0">
                <a:solidFill>
                  <a:srgbClr val="FFFFFF"/>
                </a:solidFill>
                <a:effectLst>
                  <a:outerShdw blurRad="50800" dist="50800" dir="2700000" algn="tl" rotWithShape="0">
                    <a:prstClr val="black">
                      <a:alpha val="80000"/>
                    </a:prstClr>
                  </a:outerShdw>
                </a:effectLst>
                <a:latin typeface="Arial"/>
                <a:cs typeface="Arial"/>
                <a:sym typeface="Arial"/>
              </a:rPr>
              <a:t>is forecast to be the </a:t>
            </a:r>
          </a:p>
          <a:p>
            <a:pPr algn="ctr" defTabSz="342900" hangingPunct="0">
              <a:defRPr sz="4500"/>
            </a:pPr>
            <a:r>
              <a:rPr sz="3375" b="1" kern="0">
                <a:solidFill>
                  <a:srgbClr val="FF2600"/>
                </a:solidFill>
                <a:effectLst>
                  <a:outerShdw blurRad="50800" dist="50800" dir="2700000" algn="tl" rotWithShape="0">
                    <a:prstClr val="black">
                      <a:alpha val="80000"/>
                    </a:prstClr>
                  </a:outerShdw>
                </a:effectLst>
                <a:latin typeface="Arial"/>
                <a:cs typeface="Arial"/>
                <a:sym typeface="Arial"/>
              </a:rPr>
              <a:t>fastest-growing job</a:t>
            </a:r>
            <a:r>
              <a:rPr sz="3375" b="1" kern="0">
                <a:solidFill>
                  <a:srgbClr val="FFFFFF"/>
                </a:solidFill>
                <a:effectLst>
                  <a:outerShdw blurRad="50800" dist="50800" dir="2700000" algn="tl" rotWithShape="0">
                    <a:prstClr val="black">
                      <a:alpha val="80000"/>
                    </a:prstClr>
                  </a:outerShdw>
                </a:effectLst>
                <a:latin typeface="Arial"/>
                <a:cs typeface="Arial"/>
                <a:sym typeface="Arial"/>
              </a:rPr>
              <a:t> </a:t>
            </a:r>
          </a:p>
          <a:p>
            <a:pPr algn="ctr" defTabSz="342900" hangingPunct="0">
              <a:defRPr sz="4500"/>
            </a:pPr>
            <a:r>
              <a:rPr sz="3375" b="1" kern="0">
                <a:solidFill>
                  <a:srgbClr val="FFFFFF"/>
                </a:solidFill>
                <a:effectLst>
                  <a:outerShdw blurRad="50800" dist="50800" dir="2700000" algn="tl" rotWithShape="0">
                    <a:prstClr val="black">
                      <a:alpha val="80000"/>
                    </a:prstClr>
                  </a:outerShdw>
                </a:effectLst>
                <a:latin typeface="Arial"/>
                <a:cs typeface="Arial"/>
                <a:sym typeface="Arial"/>
              </a:rPr>
              <a:t>category in the U.S. </a:t>
            </a:r>
          </a:p>
          <a:p>
            <a:pPr algn="ctr" defTabSz="342900" hangingPunct="0">
              <a:defRPr sz="4500"/>
            </a:pPr>
            <a:r>
              <a:rPr sz="3375" b="1" kern="0">
                <a:solidFill>
                  <a:srgbClr val="FFFFFF"/>
                </a:solidFill>
                <a:effectLst>
                  <a:outerShdw blurRad="50800" dist="50800" dir="2700000" algn="tl" rotWithShape="0">
                    <a:prstClr val="black">
                      <a:alpha val="80000"/>
                    </a:prstClr>
                  </a:outerShdw>
                </a:effectLst>
                <a:latin typeface="Arial"/>
                <a:cs typeface="Arial"/>
                <a:sym typeface="Arial"/>
              </a:rPr>
              <a:t>through 2026, and </a:t>
            </a:r>
          </a:p>
          <a:p>
            <a:pPr algn="ctr" defTabSz="342900" hangingPunct="0">
              <a:defRPr sz="4500"/>
            </a:pPr>
            <a:r>
              <a:rPr sz="3375" b="1" kern="0">
                <a:solidFill>
                  <a:srgbClr val="FF2600"/>
                </a:solidFill>
                <a:effectLst>
                  <a:outerShdw blurRad="50800" dist="50800" dir="2700000" algn="tl" rotWithShape="0">
                    <a:prstClr val="black">
                      <a:alpha val="80000"/>
                    </a:prstClr>
                  </a:outerShdw>
                </a:effectLst>
                <a:latin typeface="Arial"/>
                <a:cs typeface="Arial"/>
                <a:sym typeface="Arial"/>
              </a:rPr>
              <a:t>“wind turbine service technician” is second.</a:t>
            </a:r>
          </a:p>
        </p:txBody>
      </p:sp>
      <p:sp>
        <p:nvSpPr>
          <p:cNvPr id="8267" name="Colorado Highlands Wind Farm,  Fleming, Colorado"/>
          <p:cNvSpPr txBox="1"/>
          <p:nvPr/>
        </p:nvSpPr>
        <p:spPr>
          <a:xfrm>
            <a:off x="11194289" y="6282810"/>
            <a:ext cx="77009" cy="330860"/>
          </a:xfrm>
          <a:prstGeom prst="rect">
            <a:avLst/>
          </a:prstGeom>
          <a:ln w="12700">
            <a:miter lim="400000"/>
          </a:ln>
          <a:effectLst>
            <a:outerShdw blurRad="38100" dist="25400" dir="5400000" rotWithShape="0">
              <a:srgbClr val="000000">
                <a:alpha val="69909"/>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b">
            <a:spAutoFit/>
          </a:bodyPr>
          <a:lstStyle/>
          <a:p>
            <a:pPr algn="r" defTabSz="342900" hangingPunct="0">
              <a:defRPr sz="2200" i="1">
                <a:solidFill>
                  <a:srgbClr val="FFFFFF">
                    <a:alpha val="60403"/>
                  </a:srgbClr>
                </a:solidFill>
              </a:defRPr>
            </a:pPr>
            <a:endParaRPr sz="1650" b="1" i="1" kern="0" dirty="0">
              <a:solidFill>
                <a:srgbClr val="FFFFFF">
                  <a:alpha val="60403"/>
                </a:srgbClr>
              </a:solidFill>
              <a:latin typeface="Arial"/>
              <a:cs typeface="Arial"/>
              <a:sym typeface="Arial"/>
            </a:endParaRPr>
          </a:p>
        </p:txBody>
      </p:sp>
      <p:sp>
        <p:nvSpPr>
          <p:cNvPr id="5" name="TextBox 4">
            <a:extLst>
              <a:ext uri="{FF2B5EF4-FFF2-40B4-BE49-F238E27FC236}">
                <a16:creationId xmlns:a16="http://schemas.microsoft.com/office/drawing/2014/main" id="{18E9C4FE-D89F-4331-88DB-D676E75925AB}"/>
              </a:ext>
            </a:extLst>
          </p:cNvPr>
          <p:cNvSpPr txBox="1"/>
          <p:nvPr/>
        </p:nvSpPr>
        <p:spPr>
          <a:xfrm>
            <a:off x="337458" y="7010401"/>
            <a:ext cx="1491343" cy="192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defTabSz="342900" hangingPunct="0"/>
            <a:r>
              <a:rPr lang="en-US" sz="750" b="1" kern="0" dirty="0">
                <a:solidFill>
                  <a:srgbClr val="FFFFFF"/>
                </a:solidFill>
                <a:latin typeface="Arial"/>
                <a:cs typeface="Arial"/>
                <a:sym typeface="Arial"/>
              </a:rPr>
              <a:t>https://www.ecosia.org/images</a:t>
            </a: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20"/>
                                  </p:iterate>
                                  <p:childTnLst>
                                    <p:set>
                                      <p:cBhvr>
                                        <p:cTn id="6" fill="hold"/>
                                        <p:tgtEl>
                                          <p:spTgt spid="8266">
                                            <p:txEl>
                                              <p:charRg st="4294967295" end="429496729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6" grpId="0"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2385753" y="174650"/>
            <a:ext cx="7506393" cy="581025"/>
          </a:xfrm>
        </p:spPr>
        <p:txBody>
          <a:bodyPr>
            <a:normAutofit fontScale="90000"/>
          </a:bodyPr>
          <a:lstStyle/>
          <a:p>
            <a:r>
              <a:rPr lang="en-US" dirty="0">
                <a:solidFill>
                  <a:srgbClr val="00B050"/>
                </a:solidFill>
              </a:rPr>
              <a:t>Your (Typical NJ) GHG Emissions </a:t>
            </a:r>
            <a:r>
              <a:rPr lang="en-US" dirty="0" err="1">
                <a:solidFill>
                  <a:srgbClr val="00B050"/>
                </a:solidFill>
              </a:rPr>
              <a:t>EEEmissions</a:t>
            </a:r>
            <a:endParaRPr lang="en-US" dirty="0">
              <a:solidFill>
                <a:srgbClr val="00B050"/>
              </a:solidFill>
            </a:endParaRP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268" y="774726"/>
            <a:ext cx="9707533" cy="6083275"/>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1265267" y="674693"/>
            <a:ext cx="9449838" cy="571500"/>
          </a:xfrm>
        </p:spPr>
        <p:txBody>
          <a:bodyPr/>
          <a:lstStyle/>
          <a:p>
            <a:pPr marL="12701" indent="0" algn="ctr">
              <a:buNone/>
            </a:pPr>
            <a:r>
              <a:rPr lang="en-US" b="1" dirty="0">
                <a:solidFill>
                  <a:srgbClr val="00B050"/>
                </a:solidFill>
                <a:latin typeface="Arial" panose="020B0604020202020204" pitchFamily="34" charset="0"/>
                <a:cs typeface="Arial" panose="020B0604020202020204" pitchFamily="34" charset="0"/>
              </a:rPr>
              <a:t>“</a:t>
            </a:r>
            <a:r>
              <a:rPr lang="en-US" sz="1800" b="1" dirty="0">
                <a:solidFill>
                  <a:srgbClr val="00B050"/>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293665830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2" y="608050"/>
            <a:ext cx="11292000" cy="741779"/>
          </a:xfrm>
        </p:spPr>
        <p:txBody>
          <a:bodyPr>
            <a:normAutofit/>
          </a:bodyPr>
          <a:lstStyle/>
          <a:p>
            <a:pPr algn="ctr"/>
            <a:r>
              <a:rPr lang="en-US" dirty="0">
                <a:solidFill>
                  <a:schemeClr val="accent2"/>
                </a:solidFill>
              </a:rPr>
              <a:t>NJ Energy Master Plan (EMP) Strategies</a:t>
            </a:r>
          </a:p>
        </p:txBody>
      </p:sp>
      <p:sp>
        <p:nvSpPr>
          <p:cNvPr id="3" name="Text Placeholder 2"/>
          <p:cNvSpPr>
            <a:spLocks noGrp="1"/>
          </p:cNvSpPr>
          <p:nvPr>
            <p:ph type="body" idx="1"/>
          </p:nvPr>
        </p:nvSpPr>
        <p:spPr>
          <a:xfrm>
            <a:off x="529772" y="1284278"/>
            <a:ext cx="11052233" cy="4511135"/>
          </a:xfrm>
        </p:spPr>
        <p:txBody>
          <a:bodyPr>
            <a:noAutofit/>
          </a:bodyPr>
          <a:lstStyle/>
          <a:p>
            <a:pPr marL="361968" lvl="1" indent="0">
              <a:buNone/>
            </a:pPr>
            <a:endParaRPr lang="en-US" sz="600" b="1" dirty="0"/>
          </a:p>
          <a:p>
            <a:r>
              <a:rPr lang="en-US" sz="3600" b="1" dirty="0">
                <a:solidFill>
                  <a:schemeClr val="accent2"/>
                </a:solidFill>
              </a:rPr>
              <a:t>Transportation:</a:t>
            </a:r>
            <a:r>
              <a:rPr lang="en-US" sz="3600" b="1" dirty="0"/>
              <a:t> </a:t>
            </a:r>
            <a:r>
              <a:rPr lang="en-US" sz="2800" b="1" dirty="0"/>
              <a:t>EVs, public transportation, charging stations</a:t>
            </a:r>
            <a:endParaRPr lang="en-US" sz="3600" b="1" dirty="0"/>
          </a:p>
          <a:p>
            <a:r>
              <a:rPr lang="en-US" sz="3600" b="1" dirty="0">
                <a:solidFill>
                  <a:schemeClr val="accent2"/>
                </a:solidFill>
              </a:rPr>
              <a:t>Renewable &amp; Distributed Energy: </a:t>
            </a:r>
            <a:r>
              <a:rPr lang="en-US" sz="2800" b="1" dirty="0"/>
              <a:t>rooftop &amp; community solar, onshore &amp; offshore wind</a:t>
            </a:r>
            <a:endParaRPr lang="en-US" sz="3600" b="1" dirty="0"/>
          </a:p>
          <a:p>
            <a:r>
              <a:rPr lang="en-US" sz="3600" b="1" dirty="0">
                <a:solidFill>
                  <a:schemeClr val="accent2"/>
                </a:solidFill>
              </a:rPr>
              <a:t>Efficiency &amp; Conservation:</a:t>
            </a:r>
            <a:r>
              <a:rPr lang="en-US" sz="3600" b="1" dirty="0"/>
              <a:t> </a:t>
            </a:r>
            <a:r>
              <a:rPr lang="en-US" sz="2800" b="1" dirty="0"/>
              <a:t>efficient buildings (insulation, seal air leaks), landscaping to reduce heat, conserve water, or provide food</a:t>
            </a:r>
            <a:endParaRPr lang="en-US" sz="3600" b="1" dirty="0"/>
          </a:p>
          <a:p>
            <a:pPr>
              <a:spcBef>
                <a:spcPts val="600"/>
              </a:spcBef>
            </a:pPr>
            <a:r>
              <a:rPr lang="en-US" sz="3600" b="1" dirty="0">
                <a:solidFill>
                  <a:schemeClr val="accent2"/>
                </a:solidFill>
              </a:rPr>
              <a:t>Buildings:</a:t>
            </a:r>
            <a:r>
              <a:rPr lang="en-US" sz="2800" b="1" dirty="0"/>
              <a:t> Net-zero carbon buildings – rooftop solar, all-electric space heating &amp; appliances, EV-ready</a:t>
            </a:r>
          </a:p>
        </p:txBody>
      </p:sp>
    </p:spTree>
    <p:extLst>
      <p:ext uri="{BB962C8B-B14F-4D97-AF65-F5344CB8AC3E}">
        <p14:creationId xmlns:p14="http://schemas.microsoft.com/office/powerpoint/2010/main" val="15625742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828" y="618936"/>
            <a:ext cx="11292000" cy="654694"/>
          </a:xfrm>
        </p:spPr>
        <p:txBody>
          <a:bodyPr>
            <a:normAutofit/>
          </a:bodyPr>
          <a:lstStyle/>
          <a:p>
            <a:r>
              <a:rPr lang="en-US" dirty="0"/>
              <a:t>                  </a:t>
            </a:r>
            <a:r>
              <a:rPr lang="en-US" dirty="0">
                <a:solidFill>
                  <a:schemeClr val="accent2"/>
                </a:solidFill>
              </a:rPr>
              <a:t>NJ EMP Strategies, cont.</a:t>
            </a:r>
          </a:p>
        </p:txBody>
      </p:sp>
      <p:sp>
        <p:nvSpPr>
          <p:cNvPr id="3" name="Text Placeholder 2"/>
          <p:cNvSpPr>
            <a:spLocks noGrp="1"/>
          </p:cNvSpPr>
          <p:nvPr>
            <p:ph type="body" idx="1"/>
          </p:nvPr>
        </p:nvSpPr>
        <p:spPr>
          <a:xfrm>
            <a:off x="631767" y="1586281"/>
            <a:ext cx="11305802" cy="4511135"/>
          </a:xfrm>
        </p:spPr>
        <p:txBody>
          <a:bodyPr>
            <a:noAutofit/>
          </a:bodyPr>
          <a:lstStyle/>
          <a:p>
            <a:pPr marL="361968" lvl="1" indent="0">
              <a:buNone/>
            </a:pPr>
            <a:endParaRPr lang="en-US" sz="600" b="1" dirty="0"/>
          </a:p>
          <a:p>
            <a:r>
              <a:rPr lang="en-US" sz="3600" b="1" dirty="0">
                <a:solidFill>
                  <a:schemeClr val="accent2"/>
                </a:solidFill>
              </a:rPr>
              <a:t>Environmental Justice Communities: </a:t>
            </a:r>
            <a:r>
              <a:rPr lang="en-US" sz="3000" b="1" dirty="0"/>
              <a:t>seek local benefit of clean energy transition, prioritize pollution reduction</a:t>
            </a:r>
          </a:p>
          <a:p>
            <a:r>
              <a:rPr lang="en-US" sz="3600" b="1" dirty="0">
                <a:solidFill>
                  <a:schemeClr val="accent2"/>
                </a:solidFill>
              </a:rPr>
              <a:t>Modernize the Grid &amp; Utility Infrastructure:</a:t>
            </a:r>
            <a:r>
              <a:rPr lang="en-US" sz="3000" b="1" dirty="0">
                <a:solidFill>
                  <a:schemeClr val="accent2"/>
                </a:solidFill>
              </a:rPr>
              <a:t> </a:t>
            </a:r>
            <a:r>
              <a:rPr lang="en-US" sz="3000" b="1" dirty="0"/>
              <a:t>smart metering, batteries, bi-directional grid flow, reliability</a:t>
            </a:r>
            <a:endParaRPr lang="en-US" sz="3600" b="1" dirty="0"/>
          </a:p>
          <a:p>
            <a:r>
              <a:rPr lang="en-US" sz="3600" b="1" dirty="0">
                <a:solidFill>
                  <a:schemeClr val="accent2"/>
                </a:solidFill>
              </a:rPr>
              <a:t>Clean Energy Innovation Economy:</a:t>
            </a:r>
            <a:r>
              <a:rPr lang="en-US" sz="3000" b="1" dirty="0">
                <a:solidFill>
                  <a:schemeClr val="accent2"/>
                </a:solidFill>
              </a:rPr>
              <a:t> </a:t>
            </a:r>
            <a:r>
              <a:rPr lang="en-US" sz="3000" b="1" dirty="0"/>
              <a:t>grow world-class research, create jobs, workforce training</a:t>
            </a:r>
            <a:endParaRPr lang="en-US" sz="3600" b="1" dirty="0"/>
          </a:p>
        </p:txBody>
      </p:sp>
    </p:spTree>
    <p:extLst>
      <p:ext uri="{BB962C8B-B14F-4D97-AF65-F5344CB8AC3E}">
        <p14:creationId xmlns:p14="http://schemas.microsoft.com/office/powerpoint/2010/main" val="318915324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2516D036-171E-4BD5-B10C-73B3E5CB89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175" y="888758"/>
            <a:ext cx="11292000" cy="5687062"/>
          </a:xfrm>
          <a:prstGeom prst="rect">
            <a:avLst/>
          </a:prstGeom>
        </p:spPr>
      </p:pic>
      <p:sp>
        <p:nvSpPr>
          <p:cNvPr id="2" name="Title 1">
            <a:extLst>
              <a:ext uri="{FF2B5EF4-FFF2-40B4-BE49-F238E27FC236}">
                <a16:creationId xmlns:a16="http://schemas.microsoft.com/office/drawing/2014/main" id="{54EFA7C5-702B-4FC0-B64E-846A602CABF5}"/>
              </a:ext>
            </a:extLst>
          </p:cNvPr>
          <p:cNvSpPr>
            <a:spLocks noGrp="1"/>
          </p:cNvSpPr>
          <p:nvPr>
            <p:ph type="title"/>
          </p:nvPr>
        </p:nvSpPr>
        <p:spPr>
          <a:xfrm>
            <a:off x="527050" y="95251"/>
            <a:ext cx="11292000" cy="971549"/>
          </a:xfrm>
        </p:spPr>
        <p:txBody>
          <a:bodyPr>
            <a:normAutofit fontScale="90000"/>
          </a:bodyPr>
          <a:lstStyle/>
          <a:p>
            <a:r>
              <a:rPr lang="en-US" dirty="0">
                <a:solidFill>
                  <a:srgbClr val="00B050"/>
                </a:solidFill>
              </a:rPr>
              <a:t>Middletown Energy Plan:  </a:t>
            </a:r>
            <a:r>
              <a:rPr lang="en-US" sz="2325" dirty="0">
                <a:solidFill>
                  <a:srgbClr val="00B050"/>
                </a:solidFill>
              </a:rPr>
              <a:t>GHG emission reductions during year 2030</a:t>
            </a:r>
            <a:br>
              <a:rPr lang="en-US" sz="2325" dirty="0">
                <a:solidFill>
                  <a:srgbClr val="00B050"/>
                </a:solidFill>
              </a:rPr>
            </a:br>
            <a:r>
              <a:rPr lang="en-US" sz="2325" dirty="0">
                <a:solidFill>
                  <a:srgbClr val="00B050"/>
                </a:solidFill>
              </a:rPr>
              <a:t>  In 2018, Middletown emissions were 705K Tons (CO2 </a:t>
            </a:r>
            <a:r>
              <a:rPr lang="en-US" sz="2325" dirty="0" err="1">
                <a:solidFill>
                  <a:srgbClr val="00B050"/>
                </a:solidFill>
              </a:rPr>
              <a:t>equiv</a:t>
            </a:r>
            <a:r>
              <a:rPr lang="en-US" sz="2325" dirty="0">
                <a:solidFill>
                  <a:srgbClr val="00B050"/>
                </a:solidFill>
              </a:rPr>
              <a:t>)- calc per capita of NJ total </a:t>
            </a:r>
            <a:br>
              <a:rPr lang="en-US" sz="2325" dirty="0">
                <a:solidFill>
                  <a:schemeClr val="accent2">
                    <a:lumMod val="40000"/>
                    <a:lumOff val="60000"/>
                  </a:schemeClr>
                </a:solidFill>
              </a:rPr>
            </a:br>
            <a:endParaRPr lang="en-US" sz="2025" dirty="0">
              <a:solidFill>
                <a:schemeClr val="accent2">
                  <a:lumMod val="40000"/>
                  <a:lumOff val="60000"/>
                </a:schemeClr>
              </a:solidFill>
            </a:endParaRPr>
          </a:p>
        </p:txBody>
      </p:sp>
      <p:sp>
        <p:nvSpPr>
          <p:cNvPr id="6" name="TextBox 5">
            <a:extLst>
              <a:ext uri="{FF2B5EF4-FFF2-40B4-BE49-F238E27FC236}">
                <a16:creationId xmlns:a16="http://schemas.microsoft.com/office/drawing/2014/main" id="{9223D737-8B58-4634-B623-AC7638E68E20}"/>
              </a:ext>
            </a:extLst>
          </p:cNvPr>
          <p:cNvSpPr txBox="1"/>
          <p:nvPr/>
        </p:nvSpPr>
        <p:spPr>
          <a:xfrm>
            <a:off x="7311513" y="3617217"/>
            <a:ext cx="4583737" cy="20159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hangingPunct="0">
              <a:defRPr/>
            </a:pPr>
            <a:r>
              <a:rPr lang="en-US" b="1" kern="0" cap="all" dirty="0">
                <a:solidFill>
                  <a:srgbClr val="00B050"/>
                </a:solidFill>
                <a:latin typeface="Helvetica"/>
                <a:cs typeface="Helvetica"/>
                <a:sym typeface="Helvetica"/>
              </a:rPr>
              <a:t>266K Tons </a:t>
            </a:r>
            <a:r>
              <a:rPr lang="en-US" b="1" kern="0" cap="all" dirty="0" err="1">
                <a:solidFill>
                  <a:srgbClr val="00B050"/>
                </a:solidFill>
                <a:latin typeface="Helvetica"/>
                <a:cs typeface="Helvetica"/>
                <a:sym typeface="Helvetica"/>
              </a:rPr>
              <a:t>TotAl</a:t>
            </a:r>
            <a:r>
              <a:rPr lang="en-US" b="1" kern="0" cap="all" dirty="0">
                <a:solidFill>
                  <a:srgbClr val="00B050"/>
                </a:solidFill>
                <a:latin typeface="Helvetica"/>
                <a:cs typeface="Helvetica"/>
                <a:sym typeface="Helvetica"/>
              </a:rPr>
              <a:t> CO2 (equivalent) reduction in year 2030</a:t>
            </a:r>
          </a:p>
          <a:p>
            <a:pPr algn="ctr" defTabSz="619125" hangingPunct="0">
              <a:defRPr/>
            </a:pPr>
            <a:r>
              <a:rPr lang="en-US" b="1" kern="0" cap="all" dirty="0">
                <a:solidFill>
                  <a:srgbClr val="00B050"/>
                </a:solidFill>
                <a:latin typeface="Helvetica"/>
                <a:cs typeface="Helvetica"/>
                <a:sym typeface="Helvetica"/>
              </a:rPr>
              <a:t>38% reduction of 2018 Emissions</a:t>
            </a:r>
            <a:br>
              <a:rPr lang="en-US" b="1" kern="0" cap="all" dirty="0">
                <a:solidFill>
                  <a:srgbClr val="00B050"/>
                </a:solidFill>
                <a:latin typeface="Helvetica"/>
                <a:cs typeface="Helvetica"/>
                <a:sym typeface="Helvetica"/>
              </a:rPr>
            </a:br>
            <a:endParaRPr lang="en-US" b="1" kern="0" cap="all" dirty="0">
              <a:solidFill>
                <a:srgbClr val="00B050"/>
              </a:solidFill>
              <a:latin typeface="Helvetica"/>
              <a:cs typeface="Helvetica"/>
              <a:sym typeface="Helvetica"/>
            </a:endParaRPr>
          </a:p>
          <a:p>
            <a:pPr algn="ctr" defTabSz="619125" hangingPunct="0">
              <a:defRPr/>
            </a:pPr>
            <a:r>
              <a:rPr lang="en-US" b="1" kern="0" cap="all" dirty="0">
                <a:solidFill>
                  <a:srgbClr val="00B050"/>
                </a:solidFill>
                <a:latin typeface="Helvetica"/>
                <a:cs typeface="Helvetica"/>
                <a:sym typeface="Helvetica"/>
              </a:rPr>
              <a:t>(new Fed and State programs are expected to accelerate reductions to 50% by 2030)</a:t>
            </a:r>
          </a:p>
        </p:txBody>
      </p:sp>
      <p:sp>
        <p:nvSpPr>
          <p:cNvPr id="7" name="TextBox 6">
            <a:extLst>
              <a:ext uri="{FF2B5EF4-FFF2-40B4-BE49-F238E27FC236}">
                <a16:creationId xmlns:a16="http://schemas.microsoft.com/office/drawing/2014/main" id="{E003D8B9-31E7-4D74-8D6D-3AFA8128C9A5}"/>
              </a:ext>
            </a:extLst>
          </p:cNvPr>
          <p:cNvSpPr txBox="1"/>
          <p:nvPr/>
        </p:nvSpPr>
        <p:spPr>
          <a:xfrm>
            <a:off x="6400800" y="6448167"/>
            <a:ext cx="5418250"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hangingPunct="0">
              <a:defRPr/>
            </a:pPr>
            <a:r>
              <a:rPr lang="en-US" sz="2700" b="1" kern="0" cap="all" dirty="0">
                <a:solidFill>
                  <a:srgbClr val="00B050"/>
                </a:solidFill>
                <a:latin typeface="Helvetica"/>
                <a:cs typeface="Helvetica"/>
                <a:sym typeface="Helvetica"/>
              </a:rPr>
              <a:t>Tons CO2 reduction in 2030</a:t>
            </a:r>
          </a:p>
        </p:txBody>
      </p:sp>
      <p:sp>
        <p:nvSpPr>
          <p:cNvPr id="3" name="TextBox 2">
            <a:extLst>
              <a:ext uri="{FF2B5EF4-FFF2-40B4-BE49-F238E27FC236}">
                <a16:creationId xmlns:a16="http://schemas.microsoft.com/office/drawing/2014/main" id="{1B3F2A4A-3ED1-4CEB-90C4-5EA80B18FDD6}"/>
              </a:ext>
            </a:extLst>
          </p:cNvPr>
          <p:cNvSpPr txBox="1"/>
          <p:nvPr/>
        </p:nvSpPr>
        <p:spPr>
          <a:xfrm>
            <a:off x="1299122" y="6347788"/>
            <a:ext cx="4137351"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defRPr/>
            </a:pPr>
            <a:r>
              <a:rPr lang="en-US" sz="1200" b="1" kern="0" cap="all" dirty="0">
                <a:solidFill>
                  <a:srgbClr val="53585F">
                    <a:lumMod val="50000"/>
                  </a:srgbClr>
                </a:solidFill>
                <a:latin typeface="Helvetica"/>
                <a:cs typeface="Helvetica"/>
                <a:sym typeface="Helvetica"/>
              </a:rPr>
              <a:t>Middletown Energy Plan   https://bit.ly/2FZi0ti</a:t>
            </a:r>
          </a:p>
        </p:txBody>
      </p:sp>
    </p:spTree>
    <p:extLst>
      <p:ext uri="{BB962C8B-B14F-4D97-AF65-F5344CB8AC3E}">
        <p14:creationId xmlns:p14="http://schemas.microsoft.com/office/powerpoint/2010/main" val="158356931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508000" y="295457"/>
            <a:ext cx="11292000" cy="34289"/>
          </a:xfrm>
        </p:spPr>
        <p:txBody>
          <a:bodyPr>
            <a:normAutofit fontScale="90000"/>
          </a:bodyPr>
          <a:lstStyle/>
          <a:p>
            <a:pPr algn="ctr"/>
            <a:r>
              <a:rPr lang="en-US" dirty="0">
                <a:solidFill>
                  <a:srgbClr val="00B050"/>
                </a:solidFill>
              </a:rPr>
              <a:t> </a:t>
            </a:r>
            <a:br>
              <a:rPr lang="en-US" dirty="0">
                <a:solidFill>
                  <a:srgbClr val="00B050"/>
                </a:solidFill>
              </a:rPr>
            </a:br>
            <a:endParaRPr lang="en-US" dirty="0">
              <a:solidFill>
                <a:srgbClr val="00B050"/>
              </a:solidFill>
            </a:endParaRPr>
          </a:p>
        </p:txBody>
      </p:sp>
      <p:sp>
        <p:nvSpPr>
          <p:cNvPr id="3" name="Text Placeholder 2"/>
          <p:cNvSpPr>
            <a:spLocks noGrp="1"/>
          </p:cNvSpPr>
          <p:nvPr>
            <p:ph type="body" idx="1"/>
          </p:nvPr>
        </p:nvSpPr>
        <p:spPr>
          <a:xfrm>
            <a:off x="297316" y="724808"/>
            <a:ext cx="11597368" cy="5026931"/>
          </a:xfrm>
        </p:spPr>
        <p:txBody>
          <a:bodyPr>
            <a:normAutofit fontScale="92500" lnSpcReduction="10000"/>
          </a:bodyPr>
          <a:lstStyle/>
          <a:p>
            <a:pPr marL="12701" indent="0" algn="ctr">
              <a:buNone/>
            </a:pPr>
            <a:r>
              <a:rPr lang="en-US" sz="4800" b="1" dirty="0">
                <a:solidFill>
                  <a:srgbClr val="00B050"/>
                </a:solidFill>
              </a:rPr>
              <a:t>Switch To Clean Electricity</a:t>
            </a:r>
          </a:p>
          <a:p>
            <a:pPr>
              <a:buFont typeface="Wingdings" panose="05000000000000000000" pitchFamily="2" charset="2"/>
              <a:buChar char="§"/>
            </a:pPr>
            <a:r>
              <a:rPr lang="en-US" sz="4800" b="1" dirty="0">
                <a:ea typeface="Calibri" panose="020F0502020204030204" pitchFamily="34" charset="0"/>
                <a:cs typeface="Times New Roman" panose="02020603050405020304" pitchFamily="18" charset="0"/>
              </a:rPr>
              <a:t>Ask Middletown to supply renewable community choice electrical aggregation</a:t>
            </a:r>
          </a:p>
          <a:p>
            <a:pPr>
              <a:buFont typeface="Wingdings" panose="05000000000000000000" pitchFamily="2" charset="2"/>
              <a:buChar char="§"/>
            </a:pPr>
            <a:r>
              <a:rPr lang="en-US" sz="4800" b="1" dirty="0"/>
              <a:t>Install rooftop solar</a:t>
            </a:r>
          </a:p>
          <a:p>
            <a:pPr>
              <a:buFont typeface="Wingdings" panose="05000000000000000000" pitchFamily="2" charset="2"/>
              <a:buChar char="§"/>
            </a:pPr>
            <a:r>
              <a:rPr lang="en-US" sz="4800" b="1" dirty="0"/>
              <a:t>Invest in or subscribe to community solar</a:t>
            </a:r>
          </a:p>
          <a:p>
            <a:pPr>
              <a:buFont typeface="Wingdings" panose="05000000000000000000" pitchFamily="2" charset="2"/>
              <a:buChar char="§"/>
            </a:pPr>
            <a:r>
              <a:rPr lang="en-US" sz="4800" b="1" dirty="0">
                <a:ea typeface="Calibri" panose="020F0502020204030204" pitchFamily="34" charset="0"/>
                <a:cs typeface="Times New Roman" panose="02020603050405020304" pitchFamily="18" charset="0"/>
              </a:rPr>
              <a:t>Switch to a 100% clean supplier             </a:t>
            </a:r>
          </a:p>
          <a:p>
            <a:pPr marL="12701" indent="0">
              <a:spcBef>
                <a:spcPts val="0"/>
              </a:spcBef>
              <a:buNone/>
            </a:pPr>
            <a:r>
              <a:rPr lang="en-US" sz="4800" b="1" dirty="0">
                <a:ea typeface="Calibri" panose="020F0502020204030204" pitchFamily="34" charset="0"/>
                <a:cs typeface="Times New Roman" panose="02020603050405020304" pitchFamily="18" charset="0"/>
              </a:rPr>
              <a:t>    		</a:t>
            </a:r>
            <a:r>
              <a:rPr lang="en-US" sz="3525" b="1" dirty="0">
                <a:solidFill>
                  <a:schemeClr val="accent1">
                    <a:lumMod val="75000"/>
                  </a:schemeClr>
                </a:solidFill>
                <a:ea typeface="Calibri" panose="020F0502020204030204" pitchFamily="34" charset="0"/>
                <a:cs typeface="Times New Roman" panose="02020603050405020304" pitchFamily="18" charset="0"/>
              </a:rPr>
              <a:t>http://electric.smiller.org</a:t>
            </a:r>
            <a:endParaRPr lang="en-US" sz="5325"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981150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17501"/>
            <a:ext cx="11292000" cy="164638"/>
          </a:xfrm>
        </p:spPr>
        <p:txBody>
          <a:bodyPr>
            <a:normAutofit fontScale="90000"/>
          </a:bodyPr>
          <a:lstStyle/>
          <a:p>
            <a:r>
              <a:rPr lang="en-US" dirty="0"/>
              <a:t> </a:t>
            </a:r>
          </a:p>
        </p:txBody>
      </p:sp>
      <p:sp>
        <p:nvSpPr>
          <p:cNvPr id="3" name="Text Placeholder 2"/>
          <p:cNvSpPr>
            <a:spLocks noGrp="1"/>
          </p:cNvSpPr>
          <p:nvPr>
            <p:ph type="body" idx="1"/>
          </p:nvPr>
        </p:nvSpPr>
        <p:spPr>
          <a:xfrm>
            <a:off x="566001" y="399819"/>
            <a:ext cx="11176000" cy="5493905"/>
          </a:xfrm>
        </p:spPr>
        <p:txBody>
          <a:bodyPr/>
          <a:lstStyle/>
          <a:p>
            <a:pPr marL="12701" indent="0">
              <a:buNone/>
            </a:pPr>
            <a:r>
              <a:rPr lang="en-US" dirty="0"/>
              <a:t> </a:t>
            </a:r>
          </a:p>
        </p:txBody>
      </p:sp>
      <p:pic>
        <p:nvPicPr>
          <p:cNvPr id="4" name="TCRP_print_fullcolor_lrg.ai" descr="TCRP_print_fullcolor_lrg.ai"/>
          <p:cNvPicPr>
            <a:picLocks noChangeAspect="1"/>
          </p:cNvPicPr>
          <p:nvPr/>
        </p:nvPicPr>
        <p:blipFill>
          <a:blip r:embed="rId3"/>
          <a:stretch>
            <a:fillRect/>
          </a:stretch>
        </p:blipFill>
        <p:spPr>
          <a:xfrm>
            <a:off x="1480779" y="2946347"/>
            <a:ext cx="4189361" cy="949571"/>
          </a:xfrm>
          <a:prstGeom prst="rect">
            <a:avLst/>
          </a:prstGeom>
          <a:ln w="12700">
            <a:miter lim="400000"/>
          </a:ln>
        </p:spPr>
      </p:pic>
      <p:sp>
        <p:nvSpPr>
          <p:cNvPr id="5" name="TextBox 4"/>
          <p:cNvSpPr txBox="1"/>
          <p:nvPr/>
        </p:nvSpPr>
        <p:spPr>
          <a:xfrm>
            <a:off x="6647905" y="3231897"/>
            <a:ext cx="3059837"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71" hangingPunct="0">
              <a:defRPr/>
            </a:pPr>
            <a:r>
              <a:rPr lang="en-US" sz="3300" b="1" kern="0" dirty="0">
                <a:solidFill>
                  <a:srgbClr val="EBCD1B"/>
                </a:solidFill>
                <a:latin typeface="Helvetica"/>
                <a:cs typeface="Helvetica"/>
                <a:sym typeface="Helvetica"/>
              </a:rPr>
              <a:t>Sierra Club</a:t>
            </a:r>
          </a:p>
        </p:txBody>
      </p:sp>
      <p:pic>
        <p:nvPicPr>
          <p:cNvPr id="6" name="Picture 5">
            <a:extLst>
              <a:ext uri="{FF2B5EF4-FFF2-40B4-BE49-F238E27FC236}">
                <a16:creationId xmlns:a16="http://schemas.microsoft.com/office/drawing/2014/main" id="{2D4FFDC1-B1DE-451E-BDA9-6EF32CAFAA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2697" y="2414891"/>
            <a:ext cx="2028218" cy="2028218"/>
          </a:xfrm>
          <a:prstGeom prst="rect">
            <a:avLst/>
          </a:prstGeom>
        </p:spPr>
      </p:pic>
      <p:sp>
        <p:nvSpPr>
          <p:cNvPr id="7" name="TextBox 6"/>
          <p:cNvSpPr txBox="1"/>
          <p:nvPr/>
        </p:nvSpPr>
        <p:spPr>
          <a:xfrm>
            <a:off x="1480778" y="3893343"/>
            <a:ext cx="399499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71" hangingPunct="0">
              <a:defRPr/>
            </a:pPr>
            <a:r>
              <a:rPr lang="en-US" sz="2400" b="1" kern="0" cap="all" dirty="0">
                <a:solidFill>
                  <a:srgbClr val="8DC63F"/>
                </a:solidFill>
                <a:latin typeface="Helvetica"/>
                <a:cs typeface="Helvetica"/>
                <a:sym typeface="Helvetica"/>
              </a:rPr>
              <a:t>100% </a:t>
            </a:r>
            <a:r>
              <a:rPr lang="en-US" sz="2100" b="1" kern="0" dirty="0">
                <a:solidFill>
                  <a:srgbClr val="8DC63F"/>
                </a:solidFill>
                <a:latin typeface="Helvetica"/>
                <a:cs typeface="Helvetica"/>
                <a:sym typeface="Helvetica"/>
              </a:rPr>
              <a:t>Committed</a:t>
            </a:r>
          </a:p>
        </p:txBody>
      </p:sp>
      <p:pic>
        <p:nvPicPr>
          <p:cNvPr id="8" name="Picture 7" descr="C:\Users\Pat\AppData\Local\Microsoft\Windows Live Mail\WLMDSS.tmp\WLMFE5C.tmp\logo-clean-energy.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798" y="621337"/>
            <a:ext cx="2446151" cy="2028218"/>
          </a:xfrm>
          <a:prstGeom prst="rect">
            <a:avLst/>
          </a:prstGeom>
          <a:noFill/>
          <a:ln>
            <a:noFill/>
          </a:ln>
        </p:spPr>
      </p:pic>
      <p:sp>
        <p:nvSpPr>
          <p:cNvPr id="9" name="TextBox 8"/>
          <p:cNvSpPr txBox="1"/>
          <p:nvPr/>
        </p:nvSpPr>
        <p:spPr>
          <a:xfrm>
            <a:off x="1045371" y="4932492"/>
            <a:ext cx="10217258" cy="1092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hangingPunct="0">
              <a:defRPr/>
            </a:pPr>
            <a:r>
              <a:rPr lang="en-US" sz="3300" b="1" kern="0" dirty="0">
                <a:solidFill>
                  <a:srgbClr val="DCDEE0">
                    <a:lumMod val="10000"/>
                  </a:srgbClr>
                </a:solidFill>
                <a:latin typeface="Helvetica"/>
                <a:cs typeface="Helvetica"/>
                <a:sym typeface="Helvetica"/>
              </a:rPr>
              <a:t>Our mission is to leave a legacy of a livable world for our children and grandchildren.</a:t>
            </a:r>
          </a:p>
        </p:txBody>
      </p:sp>
    </p:spTree>
    <p:extLst>
      <p:ext uri="{BB962C8B-B14F-4D97-AF65-F5344CB8AC3E}">
        <p14:creationId xmlns:p14="http://schemas.microsoft.com/office/powerpoint/2010/main" val="330461977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normAutofit/>
          </a:bodyPr>
          <a:lstStyle/>
          <a:p>
            <a:pPr algn="ctr"/>
            <a:r>
              <a:rPr lang="en-US" sz="3300" dirty="0">
                <a:solidFill>
                  <a:srgbClr val="00B050"/>
                </a:solidFill>
              </a:rPr>
              <a:t>NJ Top 6 Solar States: Solar Panels on 2 Million Homes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2701"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09" y="1206500"/>
            <a:ext cx="11116492" cy="5512389"/>
          </a:xfrm>
          <a:prstGeom prst="rect">
            <a:avLst/>
          </a:prstGeom>
        </p:spPr>
      </p:pic>
    </p:spTree>
    <p:extLst>
      <p:ext uri="{BB962C8B-B14F-4D97-AF65-F5344CB8AC3E}">
        <p14:creationId xmlns:p14="http://schemas.microsoft.com/office/powerpoint/2010/main" val="61561863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9" name="May 9, 2018"/>
          <p:cNvSpPr txBox="1">
            <a:spLocks noGrp="1"/>
          </p:cNvSpPr>
          <p:nvPr>
            <p:ph type="body" sz="quarter" idx="1"/>
          </p:nvPr>
        </p:nvSpPr>
        <p:spPr>
          <a:xfrm>
            <a:off x="1" y="6840856"/>
            <a:ext cx="2464253" cy="34289"/>
          </a:xfrm>
          <a:prstGeom prst="rect">
            <a:avLst/>
          </a:prstGeom>
        </p:spPr>
        <p:txBody>
          <a:bodyPr>
            <a:normAutofit fontScale="25000" lnSpcReduction="20000"/>
          </a:bodyPr>
          <a:lstStyle/>
          <a:p>
            <a:endParaRPr dirty="0"/>
          </a:p>
        </p:txBody>
      </p:sp>
      <p:sp>
        <p:nvSpPr>
          <p:cNvPr id="6070" name="© 2018 AP Photo/Rich Pedroncelli"/>
          <p:cNvSpPr txBox="1"/>
          <p:nvPr/>
        </p:nvSpPr>
        <p:spPr>
          <a:xfrm>
            <a:off x="685801" y="6505840"/>
            <a:ext cx="5281613" cy="176972"/>
          </a:xfrm>
          <a:prstGeom prst="rect">
            <a:avLst/>
          </a:prstGeom>
          <a:ln w="12700">
            <a:miter lim="400000"/>
          </a:ln>
          <a:effectLst>
            <a:outerShdw blurRad="114300" dist="38100" dir="540000" rotWithShape="0">
              <a:srgbClr val="000000">
                <a:alpha val="74827"/>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b">
            <a:spAutoFit/>
          </a:bodyPr>
          <a:lstStyle>
            <a:lvl1pPr>
              <a:defRPr sz="1200">
                <a:effectLst>
                  <a:outerShdw blurRad="50800" dir="18900000" rotWithShape="0">
                    <a:srgbClr val="000000">
                      <a:alpha val="90000"/>
                    </a:srgbClr>
                  </a:outerShdw>
                </a:effectLst>
              </a:defRPr>
            </a:lvl1pPr>
          </a:lstStyle>
          <a:p>
            <a:pPr defTabSz="342917" hangingPunct="0">
              <a:defRPr/>
            </a:pPr>
            <a:endParaRPr sz="900" b="1" kern="0" dirty="0">
              <a:solidFill>
                <a:srgbClr val="FFFFFF"/>
              </a:solidFill>
              <a:latin typeface="Arial"/>
              <a:cs typeface="Arial"/>
              <a:sym typeface="Arial"/>
            </a:endParaRPr>
          </a:p>
        </p:txBody>
      </p:sp>
      <p:pic>
        <p:nvPicPr>
          <p:cNvPr id="10" name="Picture 9" descr="Graphical user interface&#10;&#10;Description automatically generated with medium confidence">
            <a:extLst>
              <a:ext uri="{FF2B5EF4-FFF2-40B4-BE49-F238E27FC236}">
                <a16:creationId xmlns:a16="http://schemas.microsoft.com/office/drawing/2014/main" id="{EA57C601-40CA-4453-AD69-53E501C8E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36" y="0"/>
            <a:ext cx="8093927" cy="6858000"/>
          </a:xfrm>
          <a:prstGeom prst="rect">
            <a:avLst/>
          </a:prstGeom>
        </p:spPr>
      </p:pic>
    </p:spTree>
    <p:extLst>
      <p:ext uri="{BB962C8B-B14F-4D97-AF65-F5344CB8AC3E}">
        <p14:creationId xmlns:p14="http://schemas.microsoft.com/office/powerpoint/2010/main" val="265982015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outdoor, roof, house&#10;&#10;Description automatically generated">
            <a:extLst>
              <a:ext uri="{FF2B5EF4-FFF2-40B4-BE49-F238E27FC236}">
                <a16:creationId xmlns:a16="http://schemas.microsoft.com/office/drawing/2014/main" id="{85461207-4DF5-4929-B762-A6B769C76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2994"/>
            <a:ext cx="12192000" cy="5254753"/>
          </a:xfrm>
          <a:prstGeom prst="rect">
            <a:avLst/>
          </a:prstGeom>
        </p:spPr>
      </p:pic>
      <p:sp>
        <p:nvSpPr>
          <p:cNvPr id="6071" name="Rectangle"/>
          <p:cNvSpPr/>
          <p:nvPr/>
        </p:nvSpPr>
        <p:spPr>
          <a:xfrm>
            <a:off x="0" y="4652548"/>
            <a:ext cx="12192000" cy="1763209"/>
          </a:xfrm>
          <a:prstGeom prst="rect">
            <a:avLst/>
          </a:prstGeom>
          <a:solidFill>
            <a:srgbClr val="000000">
              <a:alpha val="60000"/>
            </a:srgbClr>
          </a:solidFill>
          <a:ln w="25400">
            <a:miter lim="400000"/>
          </a:ln>
        </p:spPr>
        <p:txBody>
          <a:bodyPr lIns="28575" tIns="28575" rIns="28575" bIns="28575"/>
          <a:lstStyle/>
          <a:p>
            <a:pPr defTabSz="342917" hangingPunct="0">
              <a:defRPr/>
            </a:pPr>
            <a:endParaRPr sz="1500" b="1" kern="0">
              <a:solidFill>
                <a:srgbClr val="FFFFFF"/>
              </a:solidFill>
              <a:latin typeface="Arial"/>
              <a:cs typeface="Arial"/>
              <a:sym typeface="Arial"/>
            </a:endParaRPr>
          </a:p>
        </p:txBody>
      </p:sp>
      <p:sp>
        <p:nvSpPr>
          <p:cNvPr id="6068" name="Sacramento, California"/>
          <p:cNvSpPr txBox="1">
            <a:spLocks noGrp="1"/>
          </p:cNvSpPr>
          <p:nvPr>
            <p:ph type="title"/>
          </p:nvPr>
        </p:nvSpPr>
        <p:spPr>
          <a:xfrm>
            <a:off x="4299857" y="649741"/>
            <a:ext cx="6611711" cy="581025"/>
          </a:xfrm>
          <a:prstGeom prst="rect">
            <a:avLst/>
          </a:prstGeom>
        </p:spPr>
        <p:txBody>
          <a:bodyPr/>
          <a:lstStyle/>
          <a:p>
            <a:r>
              <a:rPr dirty="0"/>
              <a:t>California</a:t>
            </a:r>
          </a:p>
        </p:txBody>
      </p:sp>
      <p:sp>
        <p:nvSpPr>
          <p:cNvPr id="6069" name="May 9, 2018"/>
          <p:cNvSpPr txBox="1">
            <a:spLocks noGrp="1"/>
          </p:cNvSpPr>
          <p:nvPr>
            <p:ph type="body" sz="quarter" idx="1"/>
          </p:nvPr>
        </p:nvSpPr>
        <p:spPr>
          <a:xfrm>
            <a:off x="1" y="6840856"/>
            <a:ext cx="2464253" cy="34289"/>
          </a:xfrm>
          <a:prstGeom prst="rect">
            <a:avLst/>
          </a:prstGeom>
        </p:spPr>
        <p:txBody>
          <a:bodyPr/>
          <a:lstStyle/>
          <a:p>
            <a:endParaRPr dirty="0"/>
          </a:p>
        </p:txBody>
      </p:sp>
      <p:sp>
        <p:nvSpPr>
          <p:cNvPr id="6070" name="© 2018 AP Photo/Rich Pedroncelli"/>
          <p:cNvSpPr txBox="1"/>
          <p:nvPr/>
        </p:nvSpPr>
        <p:spPr>
          <a:xfrm>
            <a:off x="685801" y="6505840"/>
            <a:ext cx="5281613" cy="176972"/>
          </a:xfrm>
          <a:prstGeom prst="rect">
            <a:avLst/>
          </a:prstGeom>
          <a:ln w="12700">
            <a:miter lim="400000"/>
          </a:ln>
          <a:effectLst>
            <a:outerShdw blurRad="114300" dist="38100" dir="540000" rotWithShape="0">
              <a:srgbClr val="000000">
                <a:alpha val="7482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b">
            <a:spAutoFit/>
          </a:bodyPr>
          <a:lstStyle>
            <a:lvl1pPr>
              <a:defRPr sz="1200">
                <a:effectLst>
                  <a:outerShdw blurRad="50800" dir="18900000" rotWithShape="0">
                    <a:srgbClr val="000000">
                      <a:alpha val="90000"/>
                    </a:srgbClr>
                  </a:outerShdw>
                </a:effectLst>
              </a:defRPr>
            </a:lvl1pPr>
          </a:lstStyle>
          <a:p>
            <a:pPr defTabSz="342917" hangingPunct="0">
              <a:defRPr/>
            </a:pPr>
            <a:endParaRPr sz="900" b="1" kern="0" dirty="0">
              <a:solidFill>
                <a:srgbClr val="FFFFFF"/>
              </a:solidFill>
              <a:latin typeface="Arial"/>
              <a:cs typeface="Arial"/>
              <a:sym typeface="Arial"/>
            </a:endParaRPr>
          </a:p>
        </p:txBody>
      </p:sp>
      <p:sp>
        <p:nvSpPr>
          <p:cNvPr id="6072" name="Starting in 2020, nearly all new homes in California will be required to integrate solar energy and energy efficiency solutions."/>
          <p:cNvSpPr txBox="1"/>
          <p:nvPr/>
        </p:nvSpPr>
        <p:spPr>
          <a:xfrm>
            <a:off x="685801" y="4531690"/>
            <a:ext cx="10688945" cy="16350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a:defRPr sz="4500"/>
            </a:lvl1pPr>
          </a:lstStyle>
          <a:p>
            <a:pPr defTabSz="342917" hangingPunct="0">
              <a:defRPr/>
            </a:pPr>
            <a:r>
              <a:rPr sz="3375" b="1" kern="0" dirty="0">
                <a:solidFill>
                  <a:srgbClr val="FFFFFF"/>
                </a:solidFill>
                <a:latin typeface="Arial"/>
                <a:cs typeface="Arial"/>
                <a:sym typeface="Arial"/>
              </a:rPr>
              <a:t>Starting in 2020, nearly all new homes in California </a:t>
            </a:r>
            <a:r>
              <a:rPr lang="en-US" sz="3375" b="1" kern="0" dirty="0">
                <a:solidFill>
                  <a:srgbClr val="FFFFFF"/>
                </a:solidFill>
                <a:latin typeface="Arial"/>
                <a:cs typeface="Arial"/>
                <a:sym typeface="Arial"/>
              </a:rPr>
              <a:t>were </a:t>
            </a:r>
            <a:r>
              <a:rPr sz="3375" b="1" kern="0" dirty="0">
                <a:solidFill>
                  <a:srgbClr val="FFFFFF"/>
                </a:solidFill>
                <a:latin typeface="Arial"/>
                <a:cs typeface="Arial"/>
                <a:sym typeface="Arial"/>
              </a:rPr>
              <a:t>required to integrate solar energy and energy efficiency solutions.</a:t>
            </a:r>
          </a:p>
        </p:txBody>
      </p:sp>
    </p:spTree>
    <p:extLst>
      <p:ext uri="{BB962C8B-B14F-4D97-AF65-F5344CB8AC3E}">
        <p14:creationId xmlns:p14="http://schemas.microsoft.com/office/powerpoint/2010/main" val="1901348248"/>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00"/>
                                  </p:stCondLst>
                                  <p:iterate>
                                    <p:tmAbs val="0"/>
                                  </p:iterate>
                                  <p:childTnLst>
                                    <p:set>
                                      <p:cBhvr>
                                        <p:cTn id="6" fill="hold"/>
                                        <p:tgtEl>
                                          <p:spTgt spid="6071"/>
                                        </p:tgtEl>
                                        <p:attrNameLst>
                                          <p:attrName>style.visibility</p:attrName>
                                        </p:attrNameLst>
                                      </p:cBhvr>
                                      <p:to>
                                        <p:strVal val="visible"/>
                                      </p:to>
                                    </p:set>
                                    <p:animEffect transition="in" filter="wipe(left)">
                                      <p:cBhvr>
                                        <p:cTn id="7" dur="1000"/>
                                        <p:tgtEl>
                                          <p:spTgt spid="6071"/>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6072"/>
                                        </p:tgtEl>
                                        <p:attrNameLst>
                                          <p:attrName>style.visibility</p:attrName>
                                        </p:attrNameLst>
                                      </p:cBhvr>
                                      <p:to>
                                        <p:strVal val="visible"/>
                                      </p:to>
                                    </p:set>
                                    <p:animEffect transition="in" filter="fade">
                                      <p:cBhvr>
                                        <p:cTn id="10" dur="1000"/>
                                        <p:tgtEl>
                                          <p:spTgt spid="6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1" grpId="0" animBg="1" advAuto="0"/>
      <p:bldP spid="60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95251" y="114905"/>
            <a:ext cx="12001499" cy="581025"/>
          </a:xfrm>
        </p:spPr>
        <p:txBody>
          <a:bodyPr>
            <a:noAutofit/>
          </a:bodyPr>
          <a:lstStyle/>
          <a:p>
            <a:pPr algn="ctr"/>
            <a:r>
              <a:rPr lang="en-US" sz="4400" dirty="0">
                <a:solidFill>
                  <a:srgbClr val="00B050"/>
                </a:solidFill>
              </a:rPr>
              <a:t>How Do We Get Clean Energy?</a:t>
            </a:r>
          </a:p>
        </p:txBody>
      </p:sp>
      <p:pic>
        <p:nvPicPr>
          <p:cNvPr id="8" name="Picture 7" descr="A picture containing text, plant, tree&#10;&#10;Description automatically generated">
            <a:extLst>
              <a:ext uri="{FF2B5EF4-FFF2-40B4-BE49-F238E27FC236}">
                <a16:creationId xmlns:a16="http://schemas.microsoft.com/office/drawing/2014/main" id="{3ACB25ED-6F14-41E5-ACE0-0685641D3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33" y="936650"/>
            <a:ext cx="8387619" cy="5687854"/>
          </a:xfrm>
          <a:prstGeom prst="rect">
            <a:avLst/>
          </a:prstGeom>
        </p:spPr>
      </p:pic>
      <p:sp>
        <p:nvSpPr>
          <p:cNvPr id="11" name="TextBox 10">
            <a:extLst>
              <a:ext uri="{FF2B5EF4-FFF2-40B4-BE49-F238E27FC236}">
                <a16:creationId xmlns:a16="http://schemas.microsoft.com/office/drawing/2014/main" id="{1E1FF21C-1FC8-434F-91BE-FC9B7F68F797}"/>
              </a:ext>
            </a:extLst>
          </p:cNvPr>
          <p:cNvSpPr txBox="1"/>
          <p:nvPr/>
        </p:nvSpPr>
        <p:spPr>
          <a:xfrm>
            <a:off x="9601201" y="2467199"/>
            <a:ext cx="2198914" cy="1923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hangingPunct="0"/>
            <a:r>
              <a:rPr lang="en-US" sz="3000" b="1" kern="0" dirty="0">
                <a:solidFill>
                  <a:srgbClr val="00B050"/>
                </a:solidFill>
                <a:latin typeface="Helvetica"/>
                <a:cs typeface="Helvetica"/>
                <a:sym typeface="Helvetica"/>
              </a:rPr>
              <a:t>Tree Cover At High Noon – 50 Foot Trees</a:t>
            </a:r>
          </a:p>
        </p:txBody>
      </p:sp>
    </p:spTree>
    <p:extLst>
      <p:ext uri="{BB962C8B-B14F-4D97-AF65-F5344CB8AC3E}">
        <p14:creationId xmlns:p14="http://schemas.microsoft.com/office/powerpoint/2010/main" val="283909447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95251" y="114905"/>
            <a:ext cx="12001499" cy="581025"/>
          </a:xfrm>
        </p:spPr>
        <p:txBody>
          <a:bodyPr>
            <a:noAutofit/>
          </a:bodyPr>
          <a:lstStyle/>
          <a:p>
            <a:pPr algn="ctr"/>
            <a:r>
              <a:rPr lang="en-US" sz="4400" dirty="0">
                <a:solidFill>
                  <a:srgbClr val="00B050"/>
                </a:solidFill>
              </a:rPr>
              <a:t>Citizen Action: Lobbying Middletown</a:t>
            </a:r>
          </a:p>
        </p:txBody>
      </p:sp>
      <p:pic>
        <p:nvPicPr>
          <p:cNvPr id="4" name="Picture 3" descr="A group of people posing for a photo&#10;&#10;Description automatically generated with medium confidence">
            <a:extLst>
              <a:ext uri="{FF2B5EF4-FFF2-40B4-BE49-F238E27FC236}">
                <a16:creationId xmlns:a16="http://schemas.microsoft.com/office/drawing/2014/main" id="{C886BE90-C904-4FE0-AA2C-18B7611C4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714" y="859971"/>
            <a:ext cx="7946571" cy="5649686"/>
          </a:xfrm>
          <a:prstGeom prst="rect">
            <a:avLst/>
          </a:prstGeom>
        </p:spPr>
      </p:pic>
    </p:spTree>
    <p:extLst>
      <p:ext uri="{BB962C8B-B14F-4D97-AF65-F5344CB8AC3E}">
        <p14:creationId xmlns:p14="http://schemas.microsoft.com/office/powerpoint/2010/main" val="39426406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solidFill>
                  <a:srgbClr val="00B050"/>
                </a:solidFill>
              </a:rPr>
              <a:t>Six Flags Solar Canopy over Parking</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508001" y="1206500"/>
            <a:ext cx="11176000" cy="5233489"/>
          </a:xfrm>
        </p:spPr>
        <p:txBody>
          <a:bodyPr/>
          <a:lstStyle/>
          <a:p>
            <a:pPr marL="12701" indent="0">
              <a:buNone/>
            </a:pPr>
            <a:r>
              <a:rPr lang="en-US"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9" y="951393"/>
            <a:ext cx="9378095" cy="5275178"/>
          </a:xfrm>
          <a:prstGeom prst="rect">
            <a:avLst/>
          </a:prstGeom>
        </p:spPr>
      </p:pic>
      <p:sp>
        <p:nvSpPr>
          <p:cNvPr id="4" name="TextBox 3">
            <a:extLst>
              <a:ext uri="{FF2B5EF4-FFF2-40B4-BE49-F238E27FC236}">
                <a16:creationId xmlns:a16="http://schemas.microsoft.com/office/drawing/2014/main" id="{A49B363A-EBF0-4F9D-B0AD-15EA3D872DA0}"/>
              </a:ext>
            </a:extLst>
          </p:cNvPr>
          <p:cNvSpPr txBox="1"/>
          <p:nvPr/>
        </p:nvSpPr>
        <p:spPr>
          <a:xfrm>
            <a:off x="10125512" y="2132874"/>
            <a:ext cx="1803633"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2400" b="1" dirty="0">
                <a:solidFill>
                  <a:schemeClr val="accent2"/>
                </a:solidFill>
                <a:sym typeface="Helvetica"/>
              </a:rPr>
              <a:t>Example Community Solar</a:t>
            </a:r>
            <a:endParaRPr kumimoji="0" lang="en-US" sz="2400" b="1" i="0" u="none" strike="noStrike" spc="0" normalizeH="0" baseline="0" dirty="0">
              <a:ln>
                <a:noFill/>
              </a:ln>
              <a:solidFill>
                <a:schemeClr val="accent2"/>
              </a:solidFill>
              <a:effectLst/>
              <a:uFillTx/>
              <a:latin typeface="+mn-lt"/>
              <a:ea typeface="+mn-ea"/>
              <a:cs typeface="+mn-cs"/>
              <a:sym typeface="Helvetica"/>
            </a:endParaRPr>
          </a:p>
          <a:p>
            <a:pPr marL="0" marR="0" indent="0" defTabSz="825500" rtl="0" fontAlgn="auto" latinLnBrk="0" hangingPunct="0">
              <a:lnSpc>
                <a:spcPct val="100000"/>
              </a:lnSpc>
              <a:spcBef>
                <a:spcPts val="0"/>
              </a:spcBef>
              <a:spcAft>
                <a:spcPts val="0"/>
              </a:spcAft>
              <a:buClrTx/>
              <a:buSzTx/>
              <a:buFontTx/>
              <a:buNone/>
              <a:tabLst/>
            </a:pPr>
            <a:endParaRPr kumimoji="0" lang="en-US" b="1" i="0" u="none" strike="noStrike" cap="all" spc="0" normalizeH="0" baseline="0" dirty="0">
              <a:ln>
                <a:noFill/>
              </a:ln>
              <a:solidFill>
                <a:schemeClr val="accent2"/>
              </a:solidFill>
              <a:effectLst/>
              <a:uFillTx/>
              <a:latin typeface="+mn-lt"/>
              <a:ea typeface="+mn-ea"/>
              <a:cs typeface="+mn-cs"/>
              <a:sym typeface="Helvetica"/>
            </a:endParaRPr>
          </a:p>
        </p:txBody>
      </p:sp>
    </p:spTree>
    <p:extLst>
      <p:ext uri="{BB962C8B-B14F-4D97-AF65-F5344CB8AC3E}">
        <p14:creationId xmlns:p14="http://schemas.microsoft.com/office/powerpoint/2010/main" val="315415252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a:xfrm>
            <a:off x="508000" y="389435"/>
            <a:ext cx="11292000" cy="693000"/>
          </a:xfrm>
        </p:spPr>
        <p:txBody>
          <a:bodyPr/>
          <a:lstStyle/>
          <a:p>
            <a:pPr algn="ctr"/>
            <a:r>
              <a:rPr lang="en-US" sz="3300" dirty="0"/>
              <a:t>NJ has goal of 7,500 MW from offshore wind by 2035</a:t>
            </a:r>
            <a:endParaRPr lang="en-US" dirty="0"/>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p:txBody>
          <a:bodyPr/>
          <a:lstStyle/>
          <a:p>
            <a:pPr marL="12701"/>
            <a:r>
              <a:rPr lang="en-US" dirty="0"/>
              <a:t> </a:t>
            </a:r>
          </a:p>
          <a:p>
            <a:pPr marL="12701"/>
            <a:endParaRPr lang="en-US" dirty="0"/>
          </a:p>
        </p:txBody>
      </p:sp>
      <p:pic>
        <p:nvPicPr>
          <p:cNvPr id="5" name="Picture 4" descr="https://farm5.staticflickr.com/4360/37158627656_25af21e841_c.jpg"/>
          <p:cNvPicPr/>
          <p:nvPr/>
        </p:nvPicPr>
        <p:blipFill>
          <a:blip r:embed="rId3">
            <a:extLst>
              <a:ext uri="{28A0092B-C50C-407E-A947-70E740481C1C}">
                <a14:useLocalDpi xmlns:a14="http://schemas.microsoft.com/office/drawing/2010/main" val="0"/>
              </a:ext>
            </a:extLst>
          </a:blip>
          <a:srcRect/>
          <a:stretch>
            <a:fillRect/>
          </a:stretch>
        </p:blipFill>
        <p:spPr bwMode="auto">
          <a:xfrm>
            <a:off x="1706137" y="1082435"/>
            <a:ext cx="8915400" cy="5524662"/>
          </a:xfrm>
          <a:prstGeom prst="rect">
            <a:avLst/>
          </a:prstGeom>
          <a:noFill/>
          <a:ln>
            <a:noFill/>
          </a:ln>
        </p:spPr>
      </p:pic>
    </p:spTree>
    <p:extLst>
      <p:ext uri="{BB962C8B-B14F-4D97-AF65-F5344CB8AC3E}">
        <p14:creationId xmlns:p14="http://schemas.microsoft.com/office/powerpoint/2010/main" val="399719110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1A7E-2661-4E03-9410-191F1DEBB177}"/>
              </a:ext>
            </a:extLst>
          </p:cNvPr>
          <p:cNvSpPr>
            <a:spLocks noGrp="1"/>
          </p:cNvSpPr>
          <p:nvPr>
            <p:ph type="title"/>
          </p:nvPr>
        </p:nvSpPr>
        <p:spPr>
          <a:xfrm>
            <a:off x="2385753" y="174650"/>
            <a:ext cx="7506393" cy="581025"/>
          </a:xfrm>
        </p:spPr>
        <p:txBody>
          <a:bodyPr>
            <a:normAutofit fontScale="90000"/>
          </a:bodyPr>
          <a:lstStyle/>
          <a:p>
            <a:r>
              <a:rPr lang="en-US" dirty="0">
                <a:solidFill>
                  <a:srgbClr val="00B050"/>
                </a:solidFill>
              </a:rPr>
              <a:t>Your (Typical NJ) GHG Emissions </a:t>
            </a:r>
            <a:r>
              <a:rPr lang="en-US" dirty="0" err="1">
                <a:solidFill>
                  <a:srgbClr val="00B050"/>
                </a:solidFill>
              </a:rPr>
              <a:t>EEEmissions</a:t>
            </a:r>
            <a:endParaRPr lang="en-US" dirty="0">
              <a:solidFill>
                <a:srgbClr val="00B050"/>
              </a:solidFill>
            </a:endParaRPr>
          </a:p>
        </p:txBody>
      </p:sp>
      <p:pic>
        <p:nvPicPr>
          <p:cNvPr id="5" name="Picture 4">
            <a:extLst>
              <a:ext uri="{FF2B5EF4-FFF2-40B4-BE49-F238E27FC236}">
                <a16:creationId xmlns:a16="http://schemas.microsoft.com/office/drawing/2014/main" id="{2216B483-550F-4BBE-B155-1713FF0A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268" y="774726"/>
            <a:ext cx="9707533" cy="6083275"/>
          </a:xfrm>
          <a:prstGeom prst="rect">
            <a:avLst/>
          </a:prstGeom>
        </p:spPr>
      </p:pic>
      <p:sp>
        <p:nvSpPr>
          <p:cNvPr id="3" name="Text Placeholder 2">
            <a:extLst>
              <a:ext uri="{FF2B5EF4-FFF2-40B4-BE49-F238E27FC236}">
                <a16:creationId xmlns:a16="http://schemas.microsoft.com/office/drawing/2014/main" id="{46F210B2-12A2-4DE5-8F11-C62281B5BD01}"/>
              </a:ext>
            </a:extLst>
          </p:cNvPr>
          <p:cNvSpPr>
            <a:spLocks noGrp="1"/>
          </p:cNvSpPr>
          <p:nvPr>
            <p:ph type="body" sz="quarter" idx="1"/>
          </p:nvPr>
        </p:nvSpPr>
        <p:spPr>
          <a:xfrm>
            <a:off x="1265267" y="674693"/>
            <a:ext cx="9449838" cy="571500"/>
          </a:xfrm>
        </p:spPr>
        <p:txBody>
          <a:bodyPr/>
          <a:lstStyle/>
          <a:p>
            <a:pPr marL="12701" indent="0" algn="ctr">
              <a:buNone/>
            </a:pPr>
            <a:r>
              <a:rPr lang="en-US" b="1" dirty="0">
                <a:solidFill>
                  <a:srgbClr val="00B050"/>
                </a:solidFill>
                <a:latin typeface="Arial" panose="020B0604020202020204" pitchFamily="34" charset="0"/>
                <a:cs typeface="Arial" panose="020B0604020202020204" pitchFamily="34" charset="0"/>
              </a:rPr>
              <a:t>“</a:t>
            </a:r>
            <a:r>
              <a:rPr lang="en-US" sz="1800" b="1" dirty="0">
                <a:solidFill>
                  <a:srgbClr val="00B050"/>
                </a:solidFill>
                <a:latin typeface="Arial" panose="020B0604020202020204" pitchFamily="34" charset="0"/>
                <a:cs typeface="Arial" panose="020B0604020202020204" pitchFamily="34" charset="0"/>
              </a:rPr>
              <a:t>Reducing NJ Greenhouse Gas Emissions”, Rutgers, Jan 2018</a:t>
            </a:r>
          </a:p>
        </p:txBody>
      </p:sp>
    </p:spTree>
    <p:extLst>
      <p:ext uri="{BB962C8B-B14F-4D97-AF65-F5344CB8AC3E}">
        <p14:creationId xmlns:p14="http://schemas.microsoft.com/office/powerpoint/2010/main" val="170629644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96" name="Group"/>
          <p:cNvGrpSpPr/>
          <p:nvPr/>
        </p:nvGrpSpPr>
        <p:grpSpPr>
          <a:xfrm>
            <a:off x="379525" y="6477276"/>
            <a:ext cx="298103" cy="105166"/>
            <a:chOff x="-6350" y="-6350"/>
            <a:chExt cx="397470" cy="140220"/>
          </a:xfrm>
        </p:grpSpPr>
        <p:pic>
          <p:nvPicPr>
            <p:cNvPr id="6692" name="Line" descr="Line"/>
            <p:cNvPicPr>
              <a:picLocks/>
            </p:cNvPicPr>
            <p:nvPr/>
          </p:nvPicPr>
          <p:blipFill>
            <a:blip r:embed="rId3"/>
            <a:stretch>
              <a:fillRect/>
            </a:stretch>
          </p:blipFill>
          <p:spPr>
            <a:xfrm>
              <a:off x="-6351" y="-6350"/>
              <a:ext cx="397471" cy="140221"/>
            </a:xfrm>
            <a:prstGeom prst="rect">
              <a:avLst/>
            </a:prstGeom>
            <a:effectLst/>
          </p:spPr>
        </p:pic>
        <p:pic>
          <p:nvPicPr>
            <p:cNvPr id="6694" name="Line" descr="Line"/>
            <p:cNvPicPr>
              <a:picLocks/>
            </p:cNvPicPr>
            <p:nvPr/>
          </p:nvPicPr>
          <p:blipFill>
            <a:blip r:embed="rId4"/>
            <a:stretch>
              <a:fillRect/>
            </a:stretch>
          </p:blipFill>
          <p:spPr>
            <a:xfrm rot="21420000">
              <a:off x="97935" y="43043"/>
              <a:ext cx="247397" cy="39605"/>
            </a:xfrm>
            <a:prstGeom prst="rect">
              <a:avLst/>
            </a:prstGeom>
            <a:effectLst/>
          </p:spPr>
        </p:pic>
      </p:grpSp>
      <p:sp>
        <p:nvSpPr>
          <p:cNvPr id="3" name="TextBox 2">
            <a:extLst>
              <a:ext uri="{FF2B5EF4-FFF2-40B4-BE49-F238E27FC236}">
                <a16:creationId xmlns:a16="http://schemas.microsoft.com/office/drawing/2014/main" id="{D58B4421-4D0A-470A-A730-287F011DED09}"/>
              </a:ext>
            </a:extLst>
          </p:cNvPr>
          <p:cNvSpPr txBox="1"/>
          <p:nvPr/>
        </p:nvSpPr>
        <p:spPr>
          <a:xfrm>
            <a:off x="379524" y="692780"/>
            <a:ext cx="11181646"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algn="ctr" defTabSz="342917" hangingPunct="0">
              <a:defRPr/>
            </a:pPr>
            <a:r>
              <a:rPr lang="en-US" sz="4500" b="1" kern="0" dirty="0">
                <a:solidFill>
                  <a:srgbClr val="00B050"/>
                </a:solidFill>
                <a:latin typeface="Helvetica"/>
                <a:cs typeface="Helvetica"/>
                <a:sym typeface="Helvetica"/>
              </a:rPr>
              <a:t>Switch To Plug-in Electric Vehicle (EV)</a:t>
            </a:r>
          </a:p>
        </p:txBody>
      </p:sp>
      <p:sp>
        <p:nvSpPr>
          <p:cNvPr id="4" name="TextBox 3">
            <a:extLst>
              <a:ext uri="{FF2B5EF4-FFF2-40B4-BE49-F238E27FC236}">
                <a16:creationId xmlns:a16="http://schemas.microsoft.com/office/drawing/2014/main" id="{4B2FAF12-69E1-450B-AEE7-814AE734F299}"/>
              </a:ext>
            </a:extLst>
          </p:cNvPr>
          <p:cNvSpPr txBox="1"/>
          <p:nvPr/>
        </p:nvSpPr>
        <p:spPr>
          <a:xfrm>
            <a:off x="496788" y="1667925"/>
            <a:ext cx="11368497" cy="27595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t">
            <a:spAutoFit/>
          </a:bodyPr>
          <a:lstStyle/>
          <a:p>
            <a:pPr algn="ctr" defTabSz="412771" hangingPunct="0">
              <a:lnSpc>
                <a:spcPct val="115000"/>
              </a:lnSpc>
              <a:spcAft>
                <a:spcPts val="750"/>
              </a:spcAft>
              <a:defRPr/>
            </a:pPr>
            <a:endParaRPr lang="en-US" sz="788" b="1" kern="0" cap="all" dirty="0">
              <a:solidFill>
                <a:srgbClr val="8DC63F"/>
              </a:solidFill>
              <a:latin typeface="Calibri" panose="020F0502020204030204" pitchFamily="34" charset="0"/>
              <a:ea typeface="Calibri" panose="020F0502020204030204" pitchFamily="34" charset="0"/>
              <a:cs typeface="Times New Roman" panose="02020603050405020304" pitchFamily="18" charset="0"/>
              <a:sym typeface="Helvetica"/>
            </a:endParaRPr>
          </a:p>
          <a:p>
            <a:pPr marL="257188" indent="-257188" defTabSz="412771" hangingPunct="0">
              <a:lnSpc>
                <a:spcPct val="115000"/>
              </a:lnSpc>
              <a:spcAft>
                <a:spcPts val="750"/>
              </a:spcAft>
              <a:buFont typeface="Symbol" panose="05050102010706020507" pitchFamily="18" charset="2"/>
              <a:buChar char=""/>
              <a:defRPr/>
            </a:pPr>
            <a:r>
              <a:rPr lang="en-US" sz="4050" b="1" kern="0" cap="all" dirty="0">
                <a:solidFill>
                  <a:srgbClr val="53585F"/>
                </a:solidFill>
                <a:latin typeface="Helvetica"/>
                <a:cs typeface="Times New Roman" panose="02020603050405020304" pitchFamily="18" charset="0"/>
                <a:sym typeface="Helvetica"/>
              </a:rPr>
              <a:t> </a:t>
            </a:r>
            <a:r>
              <a:rPr lang="en-US" sz="4001" b="1" kern="0" dirty="0">
                <a:solidFill>
                  <a:srgbClr val="53585F"/>
                </a:solidFill>
                <a:latin typeface="Helvetica"/>
                <a:cs typeface="Times New Roman" panose="02020603050405020304" pitchFamily="18" charset="0"/>
                <a:sym typeface="Helvetica"/>
              </a:rPr>
              <a:t>Plug Into Your Clean Electricity  </a:t>
            </a:r>
            <a:endParaRPr lang="en-US" sz="4001" b="1" kern="0" cap="all" dirty="0">
              <a:solidFill>
                <a:srgbClr val="53585F"/>
              </a:solidFill>
              <a:latin typeface="Helvetica"/>
              <a:cs typeface="Times New Roman" panose="02020603050405020304" pitchFamily="18" charset="0"/>
              <a:sym typeface="Helvetica"/>
            </a:endParaRPr>
          </a:p>
          <a:p>
            <a:pPr marL="257188" indent="-257188" defTabSz="412771" hangingPunct="0">
              <a:lnSpc>
                <a:spcPct val="115000"/>
              </a:lnSpc>
              <a:spcAft>
                <a:spcPts val="750"/>
              </a:spcAft>
              <a:buFont typeface="Symbol" panose="05050102010706020507" pitchFamily="18" charset="2"/>
              <a:buChar char=""/>
              <a:defRPr/>
            </a:pPr>
            <a:r>
              <a:rPr lang="en-US" sz="4001" b="1" kern="0" dirty="0">
                <a:solidFill>
                  <a:srgbClr val="53585F"/>
                </a:solidFill>
                <a:latin typeface="Helvetica"/>
                <a:cs typeface="Times New Roman" panose="02020603050405020304" pitchFamily="18" charset="0"/>
                <a:sym typeface="Helvetica"/>
              </a:rPr>
              <a:t> Save On Fuel Costs (~30-70% more efficient)</a:t>
            </a:r>
          </a:p>
          <a:p>
            <a:pPr marL="257188" indent="-257188" defTabSz="412771" hangingPunct="0">
              <a:lnSpc>
                <a:spcPct val="115000"/>
              </a:lnSpc>
              <a:spcAft>
                <a:spcPts val="750"/>
              </a:spcAft>
              <a:buFont typeface="Symbol" panose="05050102010706020507" pitchFamily="18" charset="2"/>
              <a:buChar char=""/>
              <a:defRPr/>
            </a:pPr>
            <a:r>
              <a:rPr lang="en-US" sz="4001" b="1" kern="0" dirty="0">
                <a:solidFill>
                  <a:srgbClr val="53585F"/>
                </a:solidFill>
                <a:latin typeface="Helvetica"/>
                <a:ea typeface="Calibri" panose="020F0502020204030204" pitchFamily="34" charset="0"/>
                <a:cs typeface="Times New Roman" panose="02020603050405020304" pitchFamily="18" charset="0"/>
                <a:sym typeface="Helvetica"/>
              </a:rPr>
              <a:t> Save On Car Maintenance</a:t>
            </a:r>
          </a:p>
        </p:txBody>
      </p:sp>
    </p:spTree>
    <p:extLst>
      <p:ext uri="{BB962C8B-B14F-4D97-AF65-F5344CB8AC3E}">
        <p14:creationId xmlns:p14="http://schemas.microsoft.com/office/powerpoint/2010/main" val="495868895"/>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B050"/>
                </a:solidFill>
              </a:rPr>
              <a:t>OUR EV – PRIUS PRIME PLUG-IN</a:t>
            </a:r>
          </a:p>
        </p:txBody>
      </p:sp>
      <p:sp>
        <p:nvSpPr>
          <p:cNvPr id="3" name="Text Placeholder 2"/>
          <p:cNvSpPr>
            <a:spLocks noGrp="1"/>
          </p:cNvSpPr>
          <p:nvPr>
            <p:ph type="body" idx="1"/>
          </p:nvPr>
        </p:nvSpPr>
        <p:spPr>
          <a:xfrm>
            <a:off x="508001" y="1206500"/>
            <a:ext cx="11176000" cy="5364118"/>
          </a:xfrm>
        </p:spPr>
        <p:txBody>
          <a:bodyPr/>
          <a:lstStyle/>
          <a:p>
            <a:pPr marL="12701" indent="0">
              <a:buNone/>
            </a:pPr>
            <a:r>
              <a:rPr lang="en-US" dirty="0"/>
              <a:t> </a:t>
            </a:r>
          </a:p>
        </p:txBody>
      </p:sp>
      <p:pic>
        <p:nvPicPr>
          <p:cNvPr id="6" name="Picture 5" descr="A picture containing text, transport, car, dirty&#10;&#10;Description automatically generated">
            <a:extLst>
              <a:ext uri="{FF2B5EF4-FFF2-40B4-BE49-F238E27FC236}">
                <a16:creationId xmlns:a16="http://schemas.microsoft.com/office/drawing/2014/main" id="{693314AC-1751-49C2-8712-E841A07C24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3279" y="985685"/>
            <a:ext cx="9781442" cy="5502062"/>
          </a:xfrm>
          <a:prstGeom prst="rect">
            <a:avLst/>
          </a:prstGeom>
        </p:spPr>
      </p:pic>
    </p:spTree>
    <p:extLst>
      <p:ext uri="{BB962C8B-B14F-4D97-AF65-F5344CB8AC3E}">
        <p14:creationId xmlns:p14="http://schemas.microsoft.com/office/powerpoint/2010/main" val="413252491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09779"/>
            <a:ext cx="11292000" cy="693000"/>
          </a:xfrm>
        </p:spPr>
        <p:txBody>
          <a:bodyPr/>
          <a:lstStyle/>
          <a:p>
            <a:pPr algn="ctr"/>
            <a:r>
              <a:rPr lang="en-US" dirty="0">
                <a:solidFill>
                  <a:srgbClr val="00B050"/>
                </a:solidFill>
              </a:rPr>
              <a:t>WHY WE WANT TO SAVE THE WORLD</a:t>
            </a:r>
          </a:p>
        </p:txBody>
      </p:sp>
      <p:sp>
        <p:nvSpPr>
          <p:cNvPr id="3" name="Text Placeholder 2"/>
          <p:cNvSpPr>
            <a:spLocks noGrp="1"/>
          </p:cNvSpPr>
          <p:nvPr>
            <p:ph type="body" idx="1"/>
          </p:nvPr>
        </p:nvSpPr>
        <p:spPr/>
        <p:txBody>
          <a:bodyPr/>
          <a:lstStyle/>
          <a:p>
            <a:pPr marL="12701" indent="0">
              <a:buNone/>
            </a:pPr>
            <a:endParaRPr lang="en-US" dirty="0"/>
          </a:p>
          <a:p>
            <a:pPr marL="1270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623" y="1270558"/>
            <a:ext cx="10242755" cy="5761550"/>
          </a:xfrm>
          <a:prstGeom prst="rect">
            <a:avLst/>
          </a:prstGeom>
        </p:spPr>
      </p:pic>
    </p:spTree>
    <p:extLst>
      <p:ext uri="{BB962C8B-B14F-4D97-AF65-F5344CB8AC3E}">
        <p14:creationId xmlns:p14="http://schemas.microsoft.com/office/powerpoint/2010/main" val="276399861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65" name="2D Line Chart"/>
          <p:cNvGraphicFramePr/>
          <p:nvPr/>
        </p:nvGraphicFramePr>
        <p:xfrm>
          <a:off x="963919" y="111749"/>
          <a:ext cx="10821924" cy="6343650"/>
        </p:xfrm>
        <a:graphic>
          <a:graphicData uri="http://schemas.openxmlformats.org/drawingml/2006/chart">
            <c:chart xmlns:c="http://schemas.openxmlformats.org/drawingml/2006/chart" xmlns:r="http://schemas.openxmlformats.org/officeDocument/2006/relationships" r:id="rId3"/>
          </a:graphicData>
        </a:graphic>
      </p:graphicFrame>
      <p:sp>
        <p:nvSpPr>
          <p:cNvPr id="7266" name="Global Electric Cars on the Road"/>
          <p:cNvSpPr txBox="1">
            <a:spLocks noGrp="1"/>
          </p:cNvSpPr>
          <p:nvPr>
            <p:ph type="title"/>
          </p:nvPr>
        </p:nvSpPr>
        <p:spPr>
          <a:xfrm>
            <a:off x="1666964" y="447675"/>
            <a:ext cx="9831354" cy="571500"/>
          </a:xfrm>
          <a:prstGeom prst="rect">
            <a:avLst/>
          </a:prstGeom>
        </p:spPr>
        <p:txBody>
          <a:bodyPr/>
          <a:lstStyle/>
          <a:p>
            <a:r>
              <a:t>Global Electric Cars on the Road</a:t>
            </a:r>
          </a:p>
        </p:txBody>
      </p:sp>
      <p:sp>
        <p:nvSpPr>
          <p:cNvPr id="7267" name="Cumulative; Battery and Plug-in Hybrid EVs"/>
          <p:cNvSpPr txBox="1">
            <a:spLocks noGrp="1"/>
          </p:cNvSpPr>
          <p:nvPr>
            <p:ph type="body" sz="quarter" idx="1"/>
          </p:nvPr>
        </p:nvSpPr>
        <p:spPr>
          <a:xfrm>
            <a:off x="1666964" y="952500"/>
            <a:ext cx="9831354" cy="762000"/>
          </a:xfrm>
          <a:prstGeom prst="rect">
            <a:avLst/>
          </a:prstGeom>
        </p:spPr>
        <p:txBody>
          <a:bodyPr/>
          <a:lstStyle/>
          <a:p>
            <a:r>
              <a:t>Cumulative; Battery and Plug-in Hybrid EVs</a:t>
            </a:r>
          </a:p>
        </p:txBody>
      </p:sp>
      <p:sp>
        <p:nvSpPr>
          <p:cNvPr id="7269" name="Electric Car Stock (Millions)"/>
          <p:cNvSpPr txBox="1"/>
          <p:nvPr/>
        </p:nvSpPr>
        <p:spPr>
          <a:xfrm rot="16200000">
            <a:off x="-1027524" y="3027244"/>
            <a:ext cx="3218831" cy="3270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19050" tIns="19050" rIns="19050" bIns="19050">
            <a:spAutoFit/>
          </a:bodyPr>
          <a:lstStyle>
            <a:lvl1pPr algn="ctr">
              <a:defRPr sz="2500"/>
            </a:lvl1pPr>
          </a:lstStyle>
          <a:p>
            <a:pPr defTabSz="342900" hangingPunct="0"/>
            <a:r>
              <a:rPr sz="1875" b="1" kern="0">
                <a:solidFill>
                  <a:srgbClr val="FFFFFF"/>
                </a:solidFill>
                <a:latin typeface="Arial"/>
                <a:cs typeface="Arial"/>
                <a:sym typeface="Arial"/>
              </a:rPr>
              <a:t>Electric Car Stock (Millions)</a:t>
            </a:r>
          </a:p>
        </p:txBody>
      </p:sp>
      <p:sp>
        <p:nvSpPr>
          <p:cNvPr id="7270" name="Line"/>
          <p:cNvSpPr/>
          <p:nvPr/>
        </p:nvSpPr>
        <p:spPr>
          <a:xfrm>
            <a:off x="1673298" y="468077"/>
            <a:ext cx="9798111" cy="55089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244" y="21414"/>
                </a:lnTo>
                <a:lnTo>
                  <a:pt x="4303" y="21044"/>
                </a:lnTo>
                <a:lnTo>
                  <a:pt x="6497" y="20390"/>
                </a:lnTo>
                <a:lnTo>
                  <a:pt x="8598" y="19392"/>
                </a:lnTo>
                <a:lnTo>
                  <a:pt x="10786" y="17638"/>
                </a:lnTo>
                <a:lnTo>
                  <a:pt x="12960" y="15104"/>
                </a:lnTo>
                <a:lnTo>
                  <a:pt x="15103" y="11860"/>
                </a:lnTo>
                <a:lnTo>
                  <a:pt x="17219" y="6183"/>
                </a:lnTo>
                <a:lnTo>
                  <a:pt x="21600" y="0"/>
                </a:lnTo>
              </a:path>
            </a:pathLst>
          </a:custGeom>
          <a:ln w="50800">
            <a:solidFill>
              <a:srgbClr val="1E73BA"/>
            </a:solidFill>
            <a:miter lim="400000"/>
          </a:ln>
          <a:effectLst>
            <a:outerShdw blurRad="38100" dist="38100" dir="5400000" rotWithShape="0">
              <a:srgbClr val="000000">
                <a:alpha val="70000"/>
              </a:srgbClr>
            </a:outerShdw>
          </a:effectLst>
        </p:spPr>
        <p:txBody>
          <a:bodyPr lIns="0" tIns="0" rIns="0" bIns="0"/>
          <a:lstStyle/>
          <a:p>
            <a:pPr defTabSz="342900" hangingPunct="0"/>
            <a:endParaRPr sz="1500" b="1" kern="0">
              <a:solidFill>
                <a:srgbClr val="FFFFFF"/>
              </a:solidFill>
              <a:latin typeface="Arial"/>
              <a:cs typeface="Arial"/>
              <a:sym typeface="Arial"/>
            </a:endParaRPr>
          </a:p>
        </p:txBody>
      </p:sp>
      <p:sp>
        <p:nvSpPr>
          <p:cNvPr id="8" name="© 2015 Oohlongjohnson/Wikicommons CC BY-SA 4.0">
            <a:extLst>
              <a:ext uri="{FF2B5EF4-FFF2-40B4-BE49-F238E27FC236}">
                <a16:creationId xmlns:a16="http://schemas.microsoft.com/office/drawing/2014/main" id="{0A26B5EB-B153-4669-8345-E87B89D8B0D8}"/>
              </a:ext>
            </a:extLst>
          </p:cNvPr>
          <p:cNvSpPr txBox="1"/>
          <p:nvPr/>
        </p:nvSpPr>
        <p:spPr>
          <a:xfrm>
            <a:off x="685800" y="6515100"/>
            <a:ext cx="3832098" cy="1769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9050" tIns="19050" rIns="19050" bIns="19050" anchor="b">
            <a:spAutoFit/>
          </a:bodyPr>
          <a:lstStyle>
            <a:lvl1pPr>
              <a:defRPr sz="1200"/>
            </a:lvl1pPr>
          </a:lstStyle>
          <a:p>
            <a:pPr defTabSz="342900" hangingPunct="0"/>
            <a:r>
              <a:rPr lang="en-US" sz="900" b="1" kern="0">
                <a:solidFill>
                  <a:srgbClr val="FFFFFF">
                    <a:alpha val="50000"/>
                  </a:srgbClr>
                </a:solidFill>
                <a:latin typeface="Arial"/>
                <a:cs typeface="Arial"/>
                <a:sym typeface="Arial"/>
              </a:rPr>
              <a:t> Data: Global EV Outlook </a:t>
            </a:r>
            <a:r>
              <a:rPr sz="900" b="1" kern="0">
                <a:solidFill>
                  <a:srgbClr val="FFFFFF">
                    <a:alpha val="50000"/>
                  </a:srgbClr>
                </a:solidFill>
                <a:latin typeface="Arial"/>
                <a:cs typeface="Arial"/>
                <a:sym typeface="Arial"/>
              </a:rPr>
              <a:t>© </a:t>
            </a:r>
            <a:r>
              <a:rPr lang="en-US" sz="900" b="1" kern="0">
                <a:solidFill>
                  <a:srgbClr val="FFFFFF">
                    <a:alpha val="50000"/>
                  </a:srgbClr>
                </a:solidFill>
                <a:latin typeface="Arial"/>
                <a:cs typeface="Arial"/>
                <a:sym typeface="Arial"/>
              </a:rPr>
              <a:t>OECD/IEA 2016</a:t>
            </a:r>
            <a:endParaRPr sz="900" b="1" kern="0">
              <a:solidFill>
                <a:srgbClr val="FFFFFF">
                  <a:alpha val="50000"/>
                </a:srgbClr>
              </a:solidFill>
              <a:latin typeface="Arial"/>
              <a:cs typeface="Arial"/>
              <a:sym typeface="Arial"/>
            </a:endParaRPr>
          </a:p>
        </p:txBody>
      </p:sp>
    </p:spTree>
    <p:extLst>
      <p:ext uri="{BB962C8B-B14F-4D97-AF65-F5344CB8AC3E}">
        <p14:creationId xmlns:p14="http://schemas.microsoft.com/office/powerpoint/2010/main" val="1619924814"/>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7270"/>
                                        </p:tgtEl>
                                        <p:attrNameLst>
                                          <p:attrName>style.visibility</p:attrName>
                                        </p:attrNameLst>
                                      </p:cBhvr>
                                      <p:to>
                                        <p:strVal val="visible"/>
                                      </p:to>
                                    </p:set>
                                    <p:animEffect transition="in" filter="wipe(left)">
                                      <p:cBhvr>
                                        <p:cTn id="7" dur="1000"/>
                                        <p:tgtEl>
                                          <p:spTgt spid="7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65" name="2D Column Chart"/>
          <p:cNvGraphicFramePr/>
          <p:nvPr/>
        </p:nvGraphicFramePr>
        <p:xfrm>
          <a:off x="872988" y="955657"/>
          <a:ext cx="10442712" cy="5636306"/>
        </p:xfrm>
        <a:graphic>
          <a:graphicData uri="http://schemas.openxmlformats.org/drawingml/2006/chart">
            <c:chart xmlns:c="http://schemas.openxmlformats.org/drawingml/2006/chart" xmlns:r="http://schemas.openxmlformats.org/officeDocument/2006/relationships" r:id="rId3"/>
          </a:graphicData>
        </a:graphic>
      </p:graphicFrame>
      <p:sp>
        <p:nvSpPr>
          <p:cNvPr id="6466" name="Half of the World’s Buses Will be Electric by 2025"/>
          <p:cNvSpPr txBox="1">
            <a:spLocks noGrp="1"/>
          </p:cNvSpPr>
          <p:nvPr>
            <p:ph type="title"/>
          </p:nvPr>
        </p:nvSpPr>
        <p:spPr>
          <a:xfrm>
            <a:off x="1316062" y="447675"/>
            <a:ext cx="10259918" cy="571500"/>
          </a:xfrm>
          <a:prstGeom prst="rect">
            <a:avLst/>
          </a:prstGeom>
        </p:spPr>
        <p:txBody>
          <a:bodyPr/>
          <a:lstStyle/>
          <a:p>
            <a:r>
              <a:t>Half of the World’s Buses Will be Electric by 2025</a:t>
            </a:r>
          </a:p>
        </p:txBody>
      </p:sp>
      <p:sp>
        <p:nvSpPr>
          <p:cNvPr id="6467" name="Electric Buses, in Thousands"/>
          <p:cNvSpPr txBox="1"/>
          <p:nvPr/>
        </p:nvSpPr>
        <p:spPr>
          <a:xfrm rot="16200000">
            <a:off x="-1114887" y="3558922"/>
            <a:ext cx="3393558" cy="327013"/>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algn="ctr">
              <a:defRPr sz="2500"/>
            </a:lvl1pPr>
          </a:lstStyle>
          <a:p>
            <a:pPr defTabSz="342909" hangingPunct="0">
              <a:defRPr/>
            </a:pPr>
            <a:r>
              <a:rPr sz="1875" b="1" kern="0">
                <a:solidFill>
                  <a:srgbClr val="FFFFFF"/>
                </a:solidFill>
                <a:latin typeface="Arial"/>
                <a:cs typeface="Arial"/>
                <a:sym typeface="Arial"/>
              </a:rPr>
              <a:t>Electric Buses, in Thousands</a:t>
            </a:r>
          </a:p>
        </p:txBody>
      </p:sp>
      <p:sp>
        <p:nvSpPr>
          <p:cNvPr id="6468" name="Data: Bloomberg New Energy Finance"/>
          <p:cNvSpPr txBox="1"/>
          <p:nvPr/>
        </p:nvSpPr>
        <p:spPr>
          <a:xfrm>
            <a:off x="685801" y="6505840"/>
            <a:ext cx="5367134" cy="176972"/>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b">
            <a:spAutoFit/>
          </a:bodyPr>
          <a:lstStyle>
            <a:lvl1pPr>
              <a:defRPr sz="1200">
                <a:solidFill>
                  <a:srgbClr val="FFFFFF">
                    <a:alpha val="50000"/>
                  </a:srgbClr>
                </a:solidFill>
              </a:defRPr>
            </a:lvl1pPr>
          </a:lstStyle>
          <a:p>
            <a:pPr defTabSz="342909" hangingPunct="0">
              <a:defRPr/>
            </a:pPr>
            <a:r>
              <a:rPr sz="900" b="1" kern="0">
                <a:latin typeface="Arial"/>
                <a:cs typeface="Arial"/>
                <a:sym typeface="Arial"/>
              </a:rPr>
              <a:t>Data: Bloomberg New Energy Finance</a:t>
            </a:r>
          </a:p>
        </p:txBody>
      </p:sp>
      <p:grpSp>
        <p:nvGrpSpPr>
          <p:cNvPr id="6478" name="Group"/>
          <p:cNvGrpSpPr/>
          <p:nvPr/>
        </p:nvGrpSpPr>
        <p:grpSpPr>
          <a:xfrm>
            <a:off x="1742111" y="1221145"/>
            <a:ext cx="9406353" cy="4948592"/>
            <a:chOff x="0" y="0"/>
            <a:chExt cx="12541802" cy="6598122"/>
          </a:xfrm>
        </p:grpSpPr>
        <p:sp>
          <p:nvSpPr>
            <p:cNvPr id="6469" name="Rectangle"/>
            <p:cNvSpPr/>
            <p:nvPr/>
          </p:nvSpPr>
          <p:spPr>
            <a:xfrm>
              <a:off x="0" y="4437715"/>
              <a:ext cx="1005702" cy="2160407"/>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28575" tIns="28575" rIns="28575" bIns="28575" numCol="1" anchor="t">
              <a:noAutofit/>
            </a:bodyPr>
            <a:lstStyle/>
            <a:p>
              <a:pPr defTabSz="342909" hangingPunct="0">
                <a:defRPr/>
              </a:pPr>
              <a:endParaRPr sz="1500" b="1" kern="0">
                <a:solidFill>
                  <a:srgbClr val="FFFFFF"/>
                </a:solidFill>
                <a:latin typeface="Arial"/>
                <a:cs typeface="Arial"/>
                <a:sym typeface="Arial"/>
              </a:endParaRPr>
            </a:p>
          </p:txBody>
        </p:sp>
        <p:sp>
          <p:nvSpPr>
            <p:cNvPr id="6470" name="Rectangle"/>
            <p:cNvSpPr/>
            <p:nvPr/>
          </p:nvSpPr>
          <p:spPr>
            <a:xfrm>
              <a:off x="1440404" y="3776039"/>
              <a:ext cx="1005703" cy="282208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28575" tIns="28575" rIns="28575" bIns="28575" numCol="1" anchor="t">
              <a:noAutofit/>
            </a:bodyPr>
            <a:lstStyle/>
            <a:p>
              <a:pPr defTabSz="342909" hangingPunct="0">
                <a:defRPr/>
              </a:pPr>
              <a:endParaRPr sz="1500" b="1" kern="0">
                <a:solidFill>
                  <a:srgbClr val="FFFFFF"/>
                </a:solidFill>
                <a:latin typeface="Arial"/>
                <a:cs typeface="Arial"/>
                <a:sym typeface="Arial"/>
              </a:endParaRPr>
            </a:p>
          </p:txBody>
        </p:sp>
        <p:sp>
          <p:nvSpPr>
            <p:cNvPr id="6471" name="Rectangle"/>
            <p:cNvSpPr/>
            <p:nvPr/>
          </p:nvSpPr>
          <p:spPr>
            <a:xfrm>
              <a:off x="2880810" y="3111248"/>
              <a:ext cx="1005702" cy="3486874"/>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28575" tIns="28575" rIns="28575" bIns="28575" numCol="1" anchor="t">
              <a:noAutofit/>
            </a:bodyPr>
            <a:lstStyle/>
            <a:p>
              <a:pPr defTabSz="342909" hangingPunct="0">
                <a:defRPr/>
              </a:pPr>
              <a:endParaRPr sz="1500" b="1" kern="0">
                <a:solidFill>
                  <a:srgbClr val="FFFFFF"/>
                </a:solidFill>
                <a:latin typeface="Arial"/>
                <a:cs typeface="Arial"/>
                <a:sym typeface="Arial"/>
              </a:endParaRPr>
            </a:p>
          </p:txBody>
        </p:sp>
        <p:sp>
          <p:nvSpPr>
            <p:cNvPr id="6472" name="Rectangle"/>
            <p:cNvSpPr/>
            <p:nvPr/>
          </p:nvSpPr>
          <p:spPr>
            <a:xfrm>
              <a:off x="4334075" y="2500563"/>
              <a:ext cx="1005703" cy="4097559"/>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28575" tIns="28575" rIns="28575" bIns="28575" numCol="1" anchor="t">
              <a:noAutofit/>
            </a:bodyPr>
            <a:lstStyle/>
            <a:p>
              <a:pPr defTabSz="342909" hangingPunct="0">
                <a:defRPr/>
              </a:pPr>
              <a:endParaRPr sz="1500" b="1" kern="0">
                <a:solidFill>
                  <a:srgbClr val="FFFFFF"/>
                </a:solidFill>
                <a:latin typeface="Arial"/>
                <a:cs typeface="Arial"/>
                <a:sym typeface="Arial"/>
              </a:endParaRPr>
            </a:p>
          </p:txBody>
        </p:sp>
        <p:sp>
          <p:nvSpPr>
            <p:cNvPr id="6473" name="Rectangle"/>
            <p:cNvSpPr/>
            <p:nvPr/>
          </p:nvSpPr>
          <p:spPr>
            <a:xfrm>
              <a:off x="5774480" y="1827383"/>
              <a:ext cx="1005703" cy="4770740"/>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28575" tIns="28575" rIns="28575" bIns="28575" numCol="1" anchor="t">
              <a:noAutofit/>
            </a:bodyPr>
            <a:lstStyle/>
            <a:p>
              <a:pPr defTabSz="342909" hangingPunct="0">
                <a:defRPr/>
              </a:pPr>
              <a:endParaRPr sz="1500" b="1" kern="0">
                <a:solidFill>
                  <a:srgbClr val="FFFFFF"/>
                </a:solidFill>
                <a:latin typeface="Arial"/>
                <a:cs typeface="Arial"/>
                <a:sym typeface="Arial"/>
              </a:endParaRPr>
            </a:p>
          </p:txBody>
        </p:sp>
        <p:sp>
          <p:nvSpPr>
            <p:cNvPr id="6474" name="Rectangle"/>
            <p:cNvSpPr/>
            <p:nvPr/>
          </p:nvSpPr>
          <p:spPr>
            <a:xfrm>
              <a:off x="7214885" y="1333700"/>
              <a:ext cx="1005703" cy="52644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28575" tIns="28575" rIns="28575" bIns="28575" numCol="1" anchor="t">
              <a:noAutofit/>
            </a:bodyPr>
            <a:lstStyle/>
            <a:p>
              <a:pPr defTabSz="342909" hangingPunct="0">
                <a:defRPr/>
              </a:pPr>
              <a:endParaRPr sz="1500" b="1" kern="0">
                <a:solidFill>
                  <a:srgbClr val="FFFFFF"/>
                </a:solidFill>
                <a:latin typeface="Arial"/>
                <a:cs typeface="Arial"/>
                <a:sym typeface="Arial"/>
              </a:endParaRPr>
            </a:p>
          </p:txBody>
        </p:sp>
        <p:sp>
          <p:nvSpPr>
            <p:cNvPr id="6475" name="Rectangle"/>
            <p:cNvSpPr/>
            <p:nvPr/>
          </p:nvSpPr>
          <p:spPr>
            <a:xfrm>
              <a:off x="8655291" y="886487"/>
              <a:ext cx="1005702" cy="5711636"/>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28575" tIns="28575" rIns="28575" bIns="28575" numCol="1" anchor="t">
              <a:noAutofit/>
            </a:bodyPr>
            <a:lstStyle/>
            <a:p>
              <a:pPr defTabSz="342909" hangingPunct="0">
                <a:defRPr/>
              </a:pPr>
              <a:endParaRPr sz="1500" b="1" kern="0">
                <a:solidFill>
                  <a:srgbClr val="FFFFFF"/>
                </a:solidFill>
                <a:latin typeface="Arial"/>
                <a:cs typeface="Arial"/>
                <a:sym typeface="Arial"/>
              </a:endParaRPr>
            </a:p>
          </p:txBody>
        </p:sp>
        <p:sp>
          <p:nvSpPr>
            <p:cNvPr id="6476" name="Rectangle"/>
            <p:cNvSpPr/>
            <p:nvPr/>
          </p:nvSpPr>
          <p:spPr>
            <a:xfrm>
              <a:off x="10095696" y="417572"/>
              <a:ext cx="1005702" cy="6180551"/>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28575" tIns="28575" rIns="28575" bIns="28575" numCol="1" anchor="t">
              <a:noAutofit/>
            </a:bodyPr>
            <a:lstStyle/>
            <a:p>
              <a:pPr defTabSz="342909" hangingPunct="0">
                <a:defRPr/>
              </a:pPr>
              <a:endParaRPr sz="1500" b="1" kern="0">
                <a:solidFill>
                  <a:srgbClr val="FFFFFF"/>
                </a:solidFill>
                <a:latin typeface="Arial"/>
                <a:cs typeface="Arial"/>
                <a:sym typeface="Arial"/>
              </a:endParaRPr>
            </a:p>
          </p:txBody>
        </p:sp>
        <p:sp>
          <p:nvSpPr>
            <p:cNvPr id="6477" name="Rectangle"/>
            <p:cNvSpPr/>
            <p:nvPr/>
          </p:nvSpPr>
          <p:spPr>
            <a:xfrm>
              <a:off x="11536101" y="0"/>
              <a:ext cx="1005702" cy="6598123"/>
            </a:xfrm>
            <a:prstGeom prst="rect">
              <a:avLst/>
            </a:prstGeom>
            <a:gradFill flip="none" rotWithShape="1">
              <a:gsLst>
                <a:gs pos="0">
                  <a:schemeClr val="accent1">
                    <a:satOff val="-3355"/>
                    <a:lumOff val="26614"/>
                  </a:schemeClr>
                </a:gs>
                <a:gs pos="100000">
                  <a:schemeClr val="accent1"/>
                </a:gs>
              </a:gsLst>
              <a:lin ang="5400000" scaled="0"/>
            </a:gradFill>
            <a:ln w="25400" cap="flat">
              <a:noFill/>
              <a:miter lim="400000"/>
            </a:ln>
            <a:effectLst/>
          </p:spPr>
          <p:txBody>
            <a:bodyPr wrap="square" lIns="28575" tIns="28575" rIns="28575" bIns="28575" numCol="1" anchor="t">
              <a:noAutofit/>
            </a:bodyPr>
            <a:lstStyle/>
            <a:p>
              <a:pPr defTabSz="342909" hangingPunct="0">
                <a:defRPr/>
              </a:pPr>
              <a:endParaRPr sz="1500" b="1" kern="0">
                <a:solidFill>
                  <a:srgbClr val="FFFFFF"/>
                </a:solidFill>
                <a:latin typeface="Arial"/>
                <a:cs typeface="Arial"/>
                <a:sym typeface="Arial"/>
              </a:endParaRPr>
            </a:p>
          </p:txBody>
        </p:sp>
      </p:grpSp>
    </p:spTree>
    <p:extLst>
      <p:ext uri="{BB962C8B-B14F-4D97-AF65-F5344CB8AC3E}">
        <p14:creationId xmlns:p14="http://schemas.microsoft.com/office/powerpoint/2010/main" val="105446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78"/>
                                        </p:tgtEl>
                                        <p:attrNameLst>
                                          <p:attrName>style.visibility</p:attrName>
                                        </p:attrNameLst>
                                      </p:cBhvr>
                                      <p:to>
                                        <p:strVal val="visible"/>
                                      </p:to>
                                    </p:set>
                                    <p:animEffect transition="in" filter="wipe(left)">
                                      <p:cBhvr>
                                        <p:cTn id="7" dur="1500"/>
                                        <p:tgtEl>
                                          <p:spTgt spid="6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8"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7FF78-DBDE-429E-86D3-2033CA36E497}"/>
              </a:ext>
            </a:extLst>
          </p:cNvPr>
          <p:cNvSpPr>
            <a:spLocks noGrp="1"/>
          </p:cNvSpPr>
          <p:nvPr>
            <p:ph type="title"/>
          </p:nvPr>
        </p:nvSpPr>
        <p:spPr/>
        <p:txBody>
          <a:bodyPr/>
          <a:lstStyle/>
          <a:p>
            <a:pPr algn="ctr"/>
            <a:r>
              <a:rPr lang="en-US" dirty="0">
                <a:solidFill>
                  <a:srgbClr val="00B050"/>
                </a:solidFill>
              </a:rPr>
              <a:t>ELECTRIC BUS</a:t>
            </a:r>
          </a:p>
        </p:txBody>
      </p:sp>
      <p:sp>
        <p:nvSpPr>
          <p:cNvPr id="3" name="Text Placeholder 2">
            <a:extLst>
              <a:ext uri="{FF2B5EF4-FFF2-40B4-BE49-F238E27FC236}">
                <a16:creationId xmlns:a16="http://schemas.microsoft.com/office/drawing/2014/main" id="{EDFD2AFC-8BAA-4882-9E27-B8C3A46C9248}"/>
              </a:ext>
            </a:extLst>
          </p:cNvPr>
          <p:cNvSpPr>
            <a:spLocks noGrp="1"/>
          </p:cNvSpPr>
          <p:nvPr>
            <p:ph type="body" idx="1"/>
          </p:nvPr>
        </p:nvSpPr>
        <p:spPr>
          <a:xfrm>
            <a:off x="508001" y="1206501"/>
            <a:ext cx="11176000" cy="5390243"/>
          </a:xfrm>
        </p:spPr>
        <p:txBody>
          <a:bodyPr/>
          <a:lstStyle/>
          <a:p>
            <a:pPr marL="12701" indent="0">
              <a:buNone/>
            </a:pPr>
            <a:r>
              <a:rPr lang="en-US"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482" y="1010500"/>
            <a:ext cx="8379364" cy="5586243"/>
          </a:xfrm>
          <a:prstGeom prst="rect">
            <a:avLst/>
          </a:prstGeom>
        </p:spPr>
      </p:pic>
    </p:spTree>
    <p:extLst>
      <p:ext uri="{BB962C8B-B14F-4D97-AF65-F5344CB8AC3E}">
        <p14:creationId xmlns:p14="http://schemas.microsoft.com/office/powerpoint/2010/main" val="162182681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02FF-D9DA-4EA8-BCD9-B68AE00A8EA3}"/>
              </a:ext>
            </a:extLst>
          </p:cNvPr>
          <p:cNvSpPr>
            <a:spLocks noGrp="1"/>
          </p:cNvSpPr>
          <p:nvPr>
            <p:ph type="title"/>
          </p:nvPr>
        </p:nvSpPr>
        <p:spPr>
          <a:xfrm>
            <a:off x="660918" y="6224749"/>
            <a:ext cx="10515600" cy="6060842"/>
          </a:xfrm>
        </p:spPr>
        <p:txBody>
          <a:bodyPr/>
          <a:lstStyle/>
          <a:p>
            <a:r>
              <a:rPr lang="en-US" dirty="0"/>
              <a:t> </a:t>
            </a:r>
          </a:p>
        </p:txBody>
      </p:sp>
      <p:sp>
        <p:nvSpPr>
          <p:cNvPr id="3" name="Content Placeholder 2">
            <a:extLst>
              <a:ext uri="{FF2B5EF4-FFF2-40B4-BE49-F238E27FC236}">
                <a16:creationId xmlns:a16="http://schemas.microsoft.com/office/drawing/2014/main" id="{22D367F6-9C82-4FC9-8B75-F78B6EEA9123}"/>
              </a:ext>
            </a:extLst>
          </p:cNvPr>
          <p:cNvSpPr>
            <a:spLocks noGrp="1"/>
          </p:cNvSpPr>
          <p:nvPr>
            <p:ph idx="1"/>
          </p:nvPr>
        </p:nvSpPr>
        <p:spPr/>
        <p:txBody>
          <a:bodyPr/>
          <a:lstStyle/>
          <a:p>
            <a:pPr marL="0" indent="0">
              <a:buNone/>
            </a:pPr>
            <a:r>
              <a:rPr lang="en-US" dirty="0"/>
              <a:t> </a:t>
            </a:r>
          </a:p>
        </p:txBody>
      </p:sp>
      <p:sp>
        <p:nvSpPr>
          <p:cNvPr id="4" name="Rectangle 1">
            <a:extLst>
              <a:ext uri="{FF2B5EF4-FFF2-40B4-BE49-F238E27FC236}">
                <a16:creationId xmlns:a16="http://schemas.microsoft.com/office/drawing/2014/main" id="{A34B2DE3-2185-4F3A-87B1-BC48228A2C78}"/>
              </a:ext>
            </a:extLst>
          </p:cNvPr>
          <p:cNvSpPr>
            <a:spLocks noChangeArrowheads="1"/>
          </p:cNvSpPr>
          <p:nvPr/>
        </p:nvSpPr>
        <p:spPr bwMode="auto">
          <a:xfrm>
            <a:off x="724677" y="1370549"/>
            <a:ext cx="11487079" cy="70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12696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959595"/>
                </a:solidFill>
                <a:effectLst/>
                <a:latin typeface="Arial" panose="020B0604020202020204" pitchFamily="34" charset="0"/>
                <a:hlinkClick r:id="rId2"/>
              </a:rPr>
              <a:t>TOM JOHNSON, ENERGY/ENVIRONMENT WRITER</a:t>
            </a:r>
            <a:r>
              <a:rPr kumimoji="0" lang="en-US" altLang="en-US" sz="1400" b="1" i="0" u="none" strike="noStrike" cap="none" normalizeH="0" baseline="0" dirty="0">
                <a:ln>
                  <a:noFill/>
                </a:ln>
                <a:solidFill>
                  <a:srgbClr val="959595"/>
                </a:solidFill>
                <a:effectLst/>
                <a:latin typeface="Arial" panose="020B0604020202020204" pitchFamily="34" charset="0"/>
              </a:rPr>
              <a:t> | MARCH 12, 2021 | </a:t>
            </a:r>
            <a:r>
              <a:rPr kumimoji="0" lang="en-US" altLang="en-US" sz="1400" b="1" i="0" u="none" strike="noStrike" cap="none" normalizeH="0" baseline="0" dirty="0">
                <a:ln>
                  <a:noFill/>
                </a:ln>
                <a:effectLst/>
                <a:latin typeface="Arial" panose="020B0604020202020204" pitchFamily="34" charset="0"/>
              </a:rPr>
              <a:t>NJ SPOTLIGHT</a:t>
            </a:r>
            <a:r>
              <a:rPr kumimoji="0" lang="en-US" altLang="en-US" sz="1400" b="1" i="0" u="none" strike="noStrike" cap="none" normalizeH="0" baseline="0" dirty="0">
                <a:ln>
                  <a:noFill/>
                </a:ln>
                <a:solidFill>
                  <a:srgbClr val="959595"/>
                </a:solidFill>
                <a:effectLst/>
                <a:latin typeface="Arial" panose="020B0604020202020204" pitchFamily="34" charset="0"/>
              </a:rPr>
              <a:t> </a:t>
            </a:r>
            <a:r>
              <a:rPr kumimoji="0" lang="en-US" altLang="en-US" sz="1400" b="1" i="0" u="none" strike="noStrike" cap="none" normalizeH="0" baseline="0" dirty="0">
                <a:ln>
                  <a:noFill/>
                </a:ln>
                <a:solidFill>
                  <a:srgbClr val="0879C9"/>
                </a:solidFill>
                <a:effectLst/>
                <a:latin typeface="Arial" panose="020B0604020202020204" pitchFamily="34" charset="0"/>
                <a:hlinkClick r:id="rId3"/>
              </a:rPr>
              <a:t>ENERGY &amp; ENVIRONMENT</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Arial" panose="020B0604020202020204" pitchFamily="34" charset="0"/>
              </a:rPr>
              <a:t>Clean-energy supporters say electric buses could supply power back to the grid when not transporting kids</a:t>
            </a: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8800" b="0" i="0" u="none" strike="noStrike" cap="none" normalizeH="0" baseline="0" dirty="0">
                <a:ln>
                  <a:noFill/>
                </a:ln>
                <a:solidFill>
                  <a:srgbClr val="000000"/>
                </a:solidFill>
                <a:effectLst/>
                <a:latin typeface="Montserrat"/>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2050" name="Picture 2">
            <a:extLst>
              <a:ext uri="{FF2B5EF4-FFF2-40B4-BE49-F238E27FC236}">
                <a16:creationId xmlns:a16="http://schemas.microsoft.com/office/drawing/2014/main" id="{F3D454AB-BE21-436E-8F6A-9D50DB102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969" y="2009896"/>
            <a:ext cx="8469167" cy="47639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671AB3-C0E1-4F10-969A-8D73FBD3BCA5}"/>
              </a:ext>
            </a:extLst>
          </p:cNvPr>
          <p:cNvSpPr txBox="1"/>
          <p:nvPr/>
        </p:nvSpPr>
        <p:spPr>
          <a:xfrm>
            <a:off x="838200" y="170220"/>
            <a:ext cx="11122090" cy="1200329"/>
          </a:xfrm>
          <a:prstGeom prst="rect">
            <a:avLst/>
          </a:prstGeom>
          <a:noFill/>
        </p:spPr>
        <p:txBody>
          <a:bodyPr wrap="square">
            <a:spAutoFit/>
          </a:bodyPr>
          <a:lstStyle/>
          <a:p>
            <a:pPr algn="l"/>
            <a:r>
              <a:rPr lang="en-US" sz="3600" b="1" i="0" dirty="0">
                <a:solidFill>
                  <a:srgbClr val="000000"/>
                </a:solidFill>
                <a:effectLst/>
                <a:latin typeface="Montserrat"/>
              </a:rPr>
              <a:t>Ditch diesel for electric school buses? NJ advocates say that would pay off in the long run</a:t>
            </a:r>
          </a:p>
        </p:txBody>
      </p:sp>
    </p:spTree>
    <p:extLst>
      <p:ext uri="{BB962C8B-B14F-4D97-AF65-F5344CB8AC3E}">
        <p14:creationId xmlns:p14="http://schemas.microsoft.com/office/powerpoint/2010/main" val="2329968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a:lstStyle/>
          <a:p>
            <a:pPr algn="ctr">
              <a:lnSpc>
                <a:spcPts val="4050"/>
              </a:lnSpc>
              <a:defRPr/>
            </a:pPr>
            <a:r>
              <a:rPr lang="en-US" altLang="en-US" dirty="0">
                <a:solidFill>
                  <a:srgbClr val="00B050"/>
                </a:solidFill>
                <a:ea typeface="+mj-ea"/>
                <a:sym typeface="Arial" charset="0"/>
              </a:rPr>
              <a:t>ELECTRIC TRUCKS</a:t>
            </a:r>
          </a:p>
        </p:txBody>
      </p:sp>
      <p:sp>
        <p:nvSpPr>
          <p:cNvPr id="14338" name="Rectangle 2"/>
          <p:cNvSpPr>
            <a:spLocks noGrp="1" noChangeArrowheads="1"/>
          </p:cNvSpPr>
          <p:nvPr>
            <p:ph type="body" idx="1"/>
          </p:nvPr>
        </p:nvSpPr>
        <p:spPr>
          <a:xfrm>
            <a:off x="508001" y="1010501"/>
            <a:ext cx="11176000" cy="5418028"/>
          </a:xfrm>
        </p:spPr>
        <p:txBody>
          <a:bodyPr/>
          <a:lstStyle/>
          <a:p>
            <a:pPr algn="ctr">
              <a:defRPr/>
            </a:pPr>
            <a:br>
              <a:rPr lang="en-US" altLang="en-US" dirty="0">
                <a:ea typeface="+mn-ea"/>
                <a:sym typeface="Arial" charset="0"/>
              </a:rPr>
            </a:br>
            <a:r>
              <a:rPr lang="en-US" altLang="en-US" dirty="0">
                <a:ea typeface="+mn-ea"/>
                <a:sym typeface="Arial" charset="0"/>
              </a:rPr>
              <a:t>USE ARIAL BOLD FONT.</a:t>
            </a:r>
          </a:p>
        </p:txBody>
      </p:sp>
      <p:sp>
        <p:nvSpPr>
          <p:cNvPr id="27652" name="AutoShape 3"/>
          <p:cNvSpPr>
            <a:spLocks/>
          </p:cNvSpPr>
          <p:nvPr/>
        </p:nvSpPr>
        <p:spPr bwMode="auto">
          <a:xfrm>
            <a:off x="2107406" y="3076577"/>
            <a:ext cx="7981950" cy="3524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lstStyle/>
          <a:p>
            <a:pPr defTabSz="342917" hangingPunct="0">
              <a:defRPr/>
            </a:pPr>
            <a:endParaRPr lang="en-US" sz="1350" b="1" kern="0">
              <a:solidFill>
                <a:srgbClr val="FFFFFF"/>
              </a:solidFill>
              <a:latin typeface="Helvetica"/>
              <a:cs typeface="Helvetica"/>
              <a:sym typeface="Arial"/>
            </a:endParaRPr>
          </a:p>
        </p:txBody>
      </p:sp>
      <p:pic>
        <p:nvPicPr>
          <p:cNvPr id="276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7939" y="1168394"/>
            <a:ext cx="7518719" cy="510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006168" y="1931536"/>
            <a:ext cx="2538132" cy="33085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defTabSz="342917" hangingPunct="0">
              <a:defRPr/>
            </a:pPr>
            <a:r>
              <a:rPr lang="en-US" sz="2100" b="1" kern="0" dirty="0">
                <a:solidFill>
                  <a:srgbClr val="00B050"/>
                </a:solidFill>
                <a:latin typeface="Helvetica"/>
                <a:cs typeface="Helvetica"/>
                <a:sym typeface="Arial"/>
              </a:rPr>
              <a:t>Tesla </a:t>
            </a:r>
          </a:p>
          <a:p>
            <a:pPr defTabSz="342917" hangingPunct="0">
              <a:defRPr/>
            </a:pPr>
            <a:r>
              <a:rPr lang="en-US" sz="2100" b="1" kern="0" dirty="0">
                <a:solidFill>
                  <a:srgbClr val="00B050"/>
                </a:solidFill>
                <a:latin typeface="Helvetica"/>
                <a:cs typeface="Helvetica"/>
                <a:sym typeface="Arial"/>
              </a:rPr>
              <a:t>Semi truck (9/2017)</a:t>
            </a:r>
          </a:p>
          <a:p>
            <a:pPr defTabSz="342917" hangingPunct="0">
              <a:defRPr/>
            </a:pPr>
            <a:r>
              <a:rPr lang="en-US" sz="2100" b="1" kern="0" dirty="0">
                <a:solidFill>
                  <a:srgbClr val="00B050"/>
                </a:solidFill>
                <a:latin typeface="Helvetica"/>
                <a:cs typeface="Helvetica"/>
                <a:sym typeface="Arial"/>
              </a:rPr>
              <a:t>Pickup truck (2018)</a:t>
            </a:r>
          </a:p>
          <a:p>
            <a:pPr defTabSz="342917" hangingPunct="0">
              <a:defRPr/>
            </a:pPr>
            <a:endParaRPr lang="en-US" sz="2100" b="1" kern="0" dirty="0">
              <a:solidFill>
                <a:srgbClr val="00B050"/>
              </a:solidFill>
              <a:latin typeface="Helvetica"/>
              <a:cs typeface="Helvetica"/>
              <a:sym typeface="Arial"/>
            </a:endParaRPr>
          </a:p>
          <a:p>
            <a:pPr defTabSz="342917" hangingPunct="0">
              <a:defRPr/>
            </a:pPr>
            <a:r>
              <a:rPr lang="en-US" sz="2100" b="1" kern="0" dirty="0">
                <a:solidFill>
                  <a:srgbClr val="00B050"/>
                </a:solidFill>
                <a:latin typeface="Helvetica"/>
                <a:cs typeface="Helvetica"/>
                <a:sym typeface="Arial"/>
              </a:rPr>
              <a:t>Volvo </a:t>
            </a:r>
          </a:p>
          <a:p>
            <a:pPr defTabSz="342917" hangingPunct="0">
              <a:defRPr/>
            </a:pPr>
            <a:r>
              <a:rPr lang="en-US" sz="2100" b="1" kern="0" dirty="0">
                <a:solidFill>
                  <a:srgbClr val="00B050"/>
                </a:solidFill>
                <a:latin typeface="Helvetica"/>
                <a:cs typeface="Helvetica"/>
                <a:sym typeface="Arial"/>
              </a:rPr>
              <a:t>Delivery &amp;</a:t>
            </a:r>
          </a:p>
          <a:p>
            <a:pPr defTabSz="342917" hangingPunct="0">
              <a:defRPr/>
            </a:pPr>
            <a:r>
              <a:rPr lang="en-US" sz="2100" b="1" kern="0" dirty="0">
                <a:solidFill>
                  <a:srgbClr val="00B050"/>
                </a:solidFill>
                <a:latin typeface="Helvetica"/>
                <a:cs typeface="Helvetica"/>
                <a:sym typeface="Arial"/>
              </a:rPr>
              <a:t>Garbage trucks (5/16/2018)</a:t>
            </a:r>
          </a:p>
          <a:p>
            <a:pPr defTabSz="342917" hangingPunct="0">
              <a:defRPr/>
            </a:pPr>
            <a:r>
              <a:rPr lang="en-US" sz="2100" b="1" kern="0" dirty="0">
                <a:solidFill>
                  <a:srgbClr val="00B050"/>
                </a:solidFill>
                <a:latin typeface="Helvetica"/>
                <a:cs typeface="Helvetica"/>
                <a:sym typeface="Arial"/>
              </a:rPr>
              <a:t>Self-Driving Semi (9/14/2018)</a:t>
            </a:r>
          </a:p>
        </p:txBody>
      </p:sp>
      <p:pic>
        <p:nvPicPr>
          <p:cNvPr id="4" name="Picture 3">
            <a:extLst>
              <a:ext uri="{FF2B5EF4-FFF2-40B4-BE49-F238E27FC236}">
                <a16:creationId xmlns:a16="http://schemas.microsoft.com/office/drawing/2014/main" id="{8054EE8E-A13E-4A16-902A-981A114AD4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939" y="784400"/>
            <a:ext cx="9737974" cy="6007004"/>
          </a:xfrm>
          <a:prstGeom prst="rect">
            <a:avLst/>
          </a:prstGeom>
        </p:spPr>
      </p:pic>
      <p:sp>
        <p:nvSpPr>
          <p:cNvPr id="2" name="TextBox 1">
            <a:extLst>
              <a:ext uri="{FF2B5EF4-FFF2-40B4-BE49-F238E27FC236}">
                <a16:creationId xmlns:a16="http://schemas.microsoft.com/office/drawing/2014/main" id="{644FC536-ECD8-4FD2-9310-42BAD8B91D83}"/>
              </a:ext>
            </a:extLst>
          </p:cNvPr>
          <p:cNvSpPr txBox="1"/>
          <p:nvPr/>
        </p:nvSpPr>
        <p:spPr>
          <a:xfrm>
            <a:off x="1247379" y="6467158"/>
            <a:ext cx="7981950" cy="238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defTabSz="342900" hangingPunct="0">
              <a:defRPr/>
            </a:pPr>
            <a:r>
              <a:rPr lang="en-US" sz="1050" b="1" kern="0" dirty="0">
                <a:solidFill>
                  <a:srgbClr val="FFFFFF"/>
                </a:solidFill>
                <a:latin typeface="Helvetica"/>
                <a:cs typeface="Helvetica"/>
                <a:sym typeface="Arial"/>
                <a:hlinkClick r:id="rId5">
                  <a:extLst>
                    <a:ext uri="{A12FA001-AC4F-418D-AE19-62706E023703}">
                      <ahyp:hlinkClr xmlns:ahyp="http://schemas.microsoft.com/office/drawing/2018/hyperlinkcolor" val="tx"/>
                    </a:ext>
                  </a:extLst>
                </a:hlinkClick>
              </a:rPr>
              <a:t>https://www.ecowatch.com/anheuser-busch-electric-trucks-2640827841.html</a:t>
            </a:r>
            <a:endParaRPr lang="en-US" sz="1050" b="1" kern="0" dirty="0">
              <a:solidFill>
                <a:srgbClr val="FFFFFF"/>
              </a:solidFill>
              <a:latin typeface="Helvetica"/>
              <a:cs typeface="Helvetica"/>
              <a:sym typeface="Arial"/>
            </a:endParaRPr>
          </a:p>
        </p:txBody>
      </p:sp>
    </p:spTree>
    <p:extLst>
      <p:ext uri="{BB962C8B-B14F-4D97-AF65-F5344CB8AC3E}">
        <p14:creationId xmlns:p14="http://schemas.microsoft.com/office/powerpoint/2010/main" val="407501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 calcmode="lin" valueType="num">
                                      <p:cBhvr>
                                        <p:cTn id="9" dur="5000" fill="hold"/>
                                        <p:tgtEl>
                                          <p:spTgt spid="4"/>
                                        </p:tgtEl>
                                        <p:attrNameLst>
                                          <p:attrName>style.rotation</p:attrName>
                                        </p:attrNameLst>
                                      </p:cBhvr>
                                      <p:tavLst>
                                        <p:tav tm="0">
                                          <p:val>
                                            <p:fltVal val="90"/>
                                          </p:val>
                                        </p:tav>
                                        <p:tav tm="100000">
                                          <p:val>
                                            <p:fltVal val="0"/>
                                          </p:val>
                                        </p:tav>
                                      </p:tavLst>
                                    </p:anim>
                                    <p:animEffect transition="in" filter="fade">
                                      <p:cBhvr>
                                        <p:cTn id="10"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767D-B745-4E9E-A0E6-1EF54E3EA4A6}"/>
              </a:ext>
            </a:extLst>
          </p:cNvPr>
          <p:cNvSpPr>
            <a:spLocks noGrp="1"/>
          </p:cNvSpPr>
          <p:nvPr>
            <p:ph type="ctrTitle"/>
          </p:nvPr>
        </p:nvSpPr>
        <p:spPr/>
        <p:txBody>
          <a:bodyPr/>
          <a:lstStyle/>
          <a:p>
            <a:r>
              <a:rPr lang="en-US" dirty="0"/>
              <a:t> </a:t>
            </a:r>
          </a:p>
        </p:txBody>
      </p:sp>
      <p:sp>
        <p:nvSpPr>
          <p:cNvPr id="3" name="Subtitle 2">
            <a:extLst>
              <a:ext uri="{FF2B5EF4-FFF2-40B4-BE49-F238E27FC236}">
                <a16:creationId xmlns:a16="http://schemas.microsoft.com/office/drawing/2014/main" id="{0A157D39-9657-467E-A539-B5D016F57F25}"/>
              </a:ext>
            </a:extLst>
          </p:cNvPr>
          <p:cNvSpPr>
            <a:spLocks noGrp="1"/>
          </p:cNvSpPr>
          <p:nvPr>
            <p:ph type="subTitle" idx="1"/>
          </p:nvPr>
        </p:nvSpPr>
        <p:spPr/>
        <p:txBody>
          <a:bodyPr/>
          <a:lstStyle/>
          <a:p>
            <a:r>
              <a:rPr lang="en-US" dirty="0"/>
              <a:t> </a:t>
            </a:r>
          </a:p>
        </p:txBody>
      </p:sp>
      <p:sp>
        <p:nvSpPr>
          <p:cNvPr id="4" name="Rectangle 2">
            <a:extLst>
              <a:ext uri="{FF2B5EF4-FFF2-40B4-BE49-F238E27FC236}">
                <a16:creationId xmlns:a16="http://schemas.microsoft.com/office/drawing/2014/main" id="{65F280A0-BDB1-4247-A01C-F0A5DB94AD11}"/>
              </a:ext>
            </a:extLst>
          </p:cNvPr>
          <p:cNvSpPr>
            <a:spLocks noChangeArrowheads="1"/>
          </p:cNvSpPr>
          <p:nvPr/>
        </p:nvSpPr>
        <p:spPr bwMode="auto">
          <a:xfrm>
            <a:off x="1017036" y="259476"/>
            <a:ext cx="1146732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Murphy administration picks up speed getting electric trucks on the road</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959595"/>
                </a:solidFill>
                <a:effectLst/>
                <a:latin typeface="Calibri" panose="020F0502020204030204" pitchFamily="34" charset="0"/>
                <a:ea typeface="Times New Roman" panose="02020603050405020304" pitchFamily="18" charset="0"/>
                <a:cs typeface="Times New Roman" panose="02020603050405020304" pitchFamily="18" charset="0"/>
                <a:hlinkClick r:id="rId3"/>
              </a:rPr>
              <a:t>TOM JOHNSON, ENERGY/ENVIRONMENT WRITER</a:t>
            </a:r>
            <a:r>
              <a:rPr kumimoji="0" lang="en-US" altLang="en-US" b="1" i="0" u="none" strike="noStrike" cap="none" normalizeH="0" baseline="0" dirty="0">
                <a:ln>
                  <a:noFill/>
                </a:ln>
                <a:solidFill>
                  <a:srgbClr val="959595"/>
                </a:solidFill>
                <a:effectLst/>
                <a:latin typeface="Calibri" panose="020F0502020204030204" pitchFamily="34" charset="0"/>
                <a:ea typeface="Times New Roman" panose="02020603050405020304" pitchFamily="18" charset="0"/>
                <a:cs typeface="Times New Roman" panose="02020603050405020304" pitchFamily="18" charset="0"/>
              </a:rPr>
              <a:t> | MAY 21, 2021 | </a:t>
            </a:r>
            <a:r>
              <a:rPr kumimoji="0" lang="en-US" altLang="en-US" b="1" i="0" u="none" strike="noStrike" cap="none" normalizeH="0" baseline="0" dirty="0">
                <a:ln>
                  <a:noFill/>
                </a:ln>
                <a:effectLst/>
                <a:latin typeface="Calibri" panose="020F0502020204030204" pitchFamily="34" charset="0"/>
                <a:ea typeface="Times New Roman" panose="02020603050405020304" pitchFamily="18" charset="0"/>
                <a:cs typeface="Times New Roman" panose="02020603050405020304" pitchFamily="18" charset="0"/>
              </a:rPr>
              <a:t>NJ SPOTLIGHT </a:t>
            </a:r>
            <a:r>
              <a:rPr kumimoji="0" lang="en-US" altLang="en-US" b="1" i="0" u="none" strike="noStrike" cap="none" normalizeH="0" baseline="0" dirty="0">
                <a:ln>
                  <a:noFill/>
                </a:ln>
                <a:solidFill>
                  <a:srgbClr val="0879C9"/>
                </a:solidFill>
                <a:effectLst/>
                <a:latin typeface="Calibri" panose="020F0502020204030204" pitchFamily="34" charset="0"/>
                <a:ea typeface="Times New Roman" panose="02020603050405020304" pitchFamily="18" charset="0"/>
                <a:cs typeface="Times New Roman" panose="02020603050405020304" pitchFamily="18" charset="0"/>
                <a:hlinkClick r:id="rId4"/>
              </a:rPr>
              <a:t>ENERGY &amp; ENVIRONMENT</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Proposal to transform dirty-diesel trucks to clean-and-green vehicles welcomed by enviros, meets surprisingly little pushback</a:t>
            </a:r>
            <a:endParaRPr kumimoji="0" lang="en-US" altLang="en-US" sz="1050" b="0" i="0" u="none" strike="noStrike" cap="none" normalizeH="0" baseline="0" dirty="0">
              <a:ln>
                <a:noFill/>
              </a:ln>
              <a:solidFill>
                <a:schemeClr val="tx1"/>
              </a:solidFill>
              <a:effectLst/>
            </a:endParaRPr>
          </a:p>
        </p:txBody>
      </p:sp>
      <p:pic>
        <p:nvPicPr>
          <p:cNvPr id="1025" name="Picture 1">
            <a:extLst>
              <a:ext uri="{FF2B5EF4-FFF2-40B4-BE49-F238E27FC236}">
                <a16:creationId xmlns:a16="http://schemas.microsoft.com/office/drawing/2014/main" id="{25676358-B694-4A46-9B7F-8143B9FF9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8338" y="2072686"/>
            <a:ext cx="6455323" cy="44587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61E347E5-4B0C-482E-9D77-1D65FF65843F}"/>
              </a:ext>
            </a:extLst>
          </p:cNvPr>
          <p:cNvSpPr>
            <a:spLocks noChangeArrowheads="1"/>
          </p:cNvSpPr>
          <p:nvPr/>
        </p:nvSpPr>
        <p:spPr bwMode="auto">
          <a:xfrm>
            <a:off x="0" y="456247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Credit: National Renewable Energy Lab via Creative Commons CC BY-NC-ND 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57591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50" dirty="0">
                <a:solidFill>
                  <a:srgbClr val="00B050"/>
                </a:solidFill>
              </a:rPr>
              <a:t>Energy Efficiency – Use Less Energy</a:t>
            </a:r>
          </a:p>
        </p:txBody>
      </p:sp>
      <p:sp>
        <p:nvSpPr>
          <p:cNvPr id="3" name="Text Placeholder 2"/>
          <p:cNvSpPr>
            <a:spLocks noGrp="1"/>
          </p:cNvSpPr>
          <p:nvPr>
            <p:ph type="body" idx="1"/>
          </p:nvPr>
        </p:nvSpPr>
        <p:spPr>
          <a:xfrm>
            <a:off x="508001" y="1206500"/>
            <a:ext cx="11176000" cy="5364118"/>
          </a:xfrm>
        </p:spPr>
        <p:txBody>
          <a:bodyPr/>
          <a:lstStyle/>
          <a:p>
            <a:pPr marL="12701" indent="0">
              <a:buNone/>
            </a:pPr>
            <a:r>
              <a:rPr lang="en-US" dirty="0"/>
              <a:t> </a:t>
            </a:r>
          </a:p>
        </p:txBody>
      </p:sp>
      <p:pic>
        <p:nvPicPr>
          <p:cNvPr id="6" name="Picture 5" descr="A picture containing indoor, wall&#10;&#10;Description automatically generated">
            <a:extLst>
              <a:ext uri="{FF2B5EF4-FFF2-40B4-BE49-F238E27FC236}">
                <a16:creationId xmlns:a16="http://schemas.microsoft.com/office/drawing/2014/main" id="{50AF3D1C-E5A8-4776-A255-2AA2F6BA4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5014" y="2286112"/>
            <a:ext cx="4935369" cy="2776145"/>
          </a:xfrm>
          <a:prstGeom prst="rect">
            <a:avLst/>
          </a:prstGeom>
        </p:spPr>
      </p:pic>
      <p:pic>
        <p:nvPicPr>
          <p:cNvPr id="8" name="Picture 7" descr="A picture containing wooden, table, chair, indoor&#10;&#10;Description automatically generated">
            <a:extLst>
              <a:ext uri="{FF2B5EF4-FFF2-40B4-BE49-F238E27FC236}">
                <a16:creationId xmlns:a16="http://schemas.microsoft.com/office/drawing/2014/main" id="{BB00211B-6B7F-464A-9F7A-DB43F0FA9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413" y="1206499"/>
            <a:ext cx="8773990" cy="4935369"/>
          </a:xfrm>
          <a:prstGeom prst="rect">
            <a:avLst/>
          </a:prstGeom>
        </p:spPr>
      </p:pic>
    </p:spTree>
    <p:extLst>
      <p:ext uri="{BB962C8B-B14F-4D97-AF65-F5344CB8AC3E}">
        <p14:creationId xmlns:p14="http://schemas.microsoft.com/office/powerpoint/2010/main" val="328179396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50" dirty="0">
                <a:solidFill>
                  <a:srgbClr val="00B050"/>
                </a:solidFill>
              </a:rPr>
              <a:t>Space Heating – Switch to Clean Electric</a:t>
            </a:r>
            <a:br>
              <a:rPr lang="en-US" sz="4050" dirty="0">
                <a:solidFill>
                  <a:srgbClr val="00B050"/>
                </a:solidFill>
              </a:rPr>
            </a:br>
            <a:r>
              <a:rPr lang="en-US" sz="4050" dirty="0">
                <a:solidFill>
                  <a:srgbClr val="00B050"/>
                </a:solidFill>
              </a:rPr>
              <a:t>Heat Pump</a:t>
            </a:r>
          </a:p>
        </p:txBody>
      </p:sp>
      <p:sp>
        <p:nvSpPr>
          <p:cNvPr id="3" name="Text Placeholder 2"/>
          <p:cNvSpPr>
            <a:spLocks noGrp="1"/>
          </p:cNvSpPr>
          <p:nvPr>
            <p:ph type="body" idx="1"/>
          </p:nvPr>
        </p:nvSpPr>
        <p:spPr>
          <a:xfrm>
            <a:off x="508001" y="1206500"/>
            <a:ext cx="11176000" cy="5364118"/>
          </a:xfrm>
        </p:spPr>
        <p:txBody>
          <a:bodyPr/>
          <a:lstStyle/>
          <a:p>
            <a:pPr marL="12701" indent="0">
              <a:buNone/>
            </a:pPr>
            <a:r>
              <a:rPr lang="en-US" dirty="0"/>
              <a:t> </a:t>
            </a:r>
          </a:p>
        </p:txBody>
      </p:sp>
      <p:pic>
        <p:nvPicPr>
          <p:cNvPr id="5" name="Picture 4" descr="Diagram&#10;&#10;Description automatically generated">
            <a:extLst>
              <a:ext uri="{FF2B5EF4-FFF2-40B4-BE49-F238E27FC236}">
                <a16:creationId xmlns:a16="http://schemas.microsoft.com/office/drawing/2014/main" id="{2A1F521E-A1BB-42D7-8EAD-FF4A5F4A5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0402" y="1699310"/>
            <a:ext cx="8587196" cy="4841190"/>
          </a:xfrm>
          <a:prstGeom prst="rect">
            <a:avLst/>
          </a:prstGeom>
        </p:spPr>
      </p:pic>
    </p:spTree>
    <p:extLst>
      <p:ext uri="{BB962C8B-B14F-4D97-AF65-F5344CB8AC3E}">
        <p14:creationId xmlns:p14="http://schemas.microsoft.com/office/powerpoint/2010/main" val="13880145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508000" y="295457"/>
            <a:ext cx="11292000" cy="34289"/>
          </a:xfrm>
        </p:spPr>
        <p:txBody>
          <a:bodyPr>
            <a:normAutofit fontScale="90000"/>
          </a:bodyPr>
          <a:lstStyle/>
          <a:p>
            <a:pPr algn="ctr"/>
            <a:r>
              <a:rPr lang="en-US" dirty="0">
                <a:solidFill>
                  <a:srgbClr val="00B050"/>
                </a:solidFill>
              </a:rPr>
              <a:t> </a:t>
            </a:r>
            <a:br>
              <a:rPr lang="en-US" dirty="0">
                <a:solidFill>
                  <a:srgbClr val="00B050"/>
                </a:solidFill>
              </a:rPr>
            </a:br>
            <a:endParaRPr lang="en-US" dirty="0">
              <a:solidFill>
                <a:srgbClr val="00B050"/>
              </a:solidFill>
            </a:endParaRPr>
          </a:p>
        </p:txBody>
      </p:sp>
      <p:pic>
        <p:nvPicPr>
          <p:cNvPr id="7" name="Picture 6" descr="Text&#10;&#10;Description automatically generated">
            <a:extLst>
              <a:ext uri="{FF2B5EF4-FFF2-40B4-BE49-F238E27FC236}">
                <a16:creationId xmlns:a16="http://schemas.microsoft.com/office/drawing/2014/main" id="{C9933C2A-83EB-421E-9B6A-CF70F2DAC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211" y="0"/>
            <a:ext cx="6759920" cy="6858000"/>
          </a:xfrm>
          <a:prstGeom prst="rect">
            <a:avLst/>
          </a:prstGeom>
        </p:spPr>
      </p:pic>
      <p:sp>
        <p:nvSpPr>
          <p:cNvPr id="8" name="TextBox 7">
            <a:extLst>
              <a:ext uri="{FF2B5EF4-FFF2-40B4-BE49-F238E27FC236}">
                <a16:creationId xmlns:a16="http://schemas.microsoft.com/office/drawing/2014/main" id="{72860910-658F-465F-9E79-FEBFE3DC8F19}"/>
              </a:ext>
            </a:extLst>
          </p:cNvPr>
          <p:cNvSpPr txBox="1"/>
          <p:nvPr/>
        </p:nvSpPr>
        <p:spPr>
          <a:xfrm>
            <a:off x="8015308" y="2270434"/>
            <a:ext cx="3935633"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hangingPunct="0"/>
            <a:r>
              <a:rPr lang="en-US" sz="2700" b="1" kern="0" dirty="0">
                <a:solidFill>
                  <a:srgbClr val="00B050"/>
                </a:solidFill>
                <a:latin typeface="Helvetica"/>
                <a:cs typeface="Helvetica"/>
                <a:sym typeface="Helvetica"/>
              </a:rPr>
              <a:t>JCP&amp;L “Customer Connection” Newsletter, 5/20/2021</a:t>
            </a:r>
            <a:endParaRPr lang="en-US" sz="2700" b="1" kern="0" cap="all" dirty="0">
              <a:solidFill>
                <a:srgbClr val="8DC63F"/>
              </a:solidFill>
              <a:latin typeface="Helvetica"/>
              <a:cs typeface="Helvetica"/>
              <a:sym typeface="Helvetica"/>
            </a:endParaRPr>
          </a:p>
        </p:txBody>
      </p:sp>
    </p:spTree>
    <p:extLst>
      <p:ext uri="{BB962C8B-B14F-4D97-AF65-F5344CB8AC3E}">
        <p14:creationId xmlns:p14="http://schemas.microsoft.com/office/powerpoint/2010/main" val="156561510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B06DA-682F-47F5-9586-C907D1C20B7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8874E78-57E2-458C-9D73-6B5829595FD8}"/>
              </a:ext>
            </a:extLst>
          </p:cNvPr>
          <p:cNvSpPr>
            <a:spLocks noGrp="1"/>
          </p:cNvSpPr>
          <p:nvPr>
            <p:ph type="body" idx="1"/>
          </p:nvPr>
        </p:nvSpPr>
        <p:spPr/>
        <p:txBody>
          <a:bodyPr/>
          <a:lstStyle/>
          <a:p>
            <a:endParaRPr lang="en-US"/>
          </a:p>
        </p:txBody>
      </p:sp>
      <p:pic>
        <p:nvPicPr>
          <p:cNvPr id="4" name="jcpl-heatpump-310kbps-2000max">
            <a:hlinkClick r:id="" action="ppaction://media"/>
            <a:extLst>
              <a:ext uri="{FF2B5EF4-FFF2-40B4-BE49-F238E27FC236}">
                <a16:creationId xmlns:a16="http://schemas.microsoft.com/office/drawing/2014/main" id="{29B10F65-04D5-4B99-94F2-79E466FA03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533291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622C-BiggestGHGs">
            <a:hlinkClick r:id="" action="ppaction://media"/>
            <a:extLst>
              <a:ext uri="{FF2B5EF4-FFF2-40B4-BE49-F238E27FC236}">
                <a16:creationId xmlns:a16="http://schemas.microsoft.com/office/drawing/2014/main" id="{01467DE4-C286-448E-9534-74437746E9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48" name="THAWING PERMAFROST"/>
          <p:cNvSpPr txBox="1"/>
          <p:nvPr/>
        </p:nvSpPr>
        <p:spPr>
          <a:xfrm>
            <a:off x="1314610" y="1860521"/>
            <a:ext cx="2356415" cy="269304"/>
          </a:xfrm>
          <a:prstGeom prst="rect">
            <a:avLst/>
          </a:prstGeom>
          <a:ln w="12700">
            <a:miter lim="400000"/>
          </a:ln>
          <a:effectLst>
            <a:outerShdw blurRad="63500" dist="25400" dir="2700000" rotWithShape="0">
              <a:srgbClr val="000000">
                <a:alpha val="70454"/>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19050" tIns="19050" rIns="19050" bIns="19050">
            <a:spAutoFit/>
          </a:bodyPr>
          <a:lstStyle>
            <a:lvl1pPr algn="ctr"/>
          </a:lstStyle>
          <a:p>
            <a:pPr defTabSz="342900" hangingPunct="0"/>
            <a:r>
              <a:rPr sz="1500" b="1" kern="0">
                <a:solidFill>
                  <a:srgbClr val="FFFFFF"/>
                </a:solidFill>
                <a:latin typeface="Arial"/>
                <a:cs typeface="Arial"/>
                <a:sym typeface="Arial"/>
              </a:rPr>
              <a:t>THAWING PERMAFROST</a:t>
            </a:r>
          </a:p>
        </p:txBody>
      </p:sp>
      <p:sp>
        <p:nvSpPr>
          <p:cNvPr id="349" name="COAL MINING"/>
          <p:cNvSpPr txBox="1"/>
          <p:nvPr/>
        </p:nvSpPr>
        <p:spPr>
          <a:xfrm>
            <a:off x="265593" y="2612996"/>
            <a:ext cx="1330492" cy="269304"/>
          </a:xfrm>
          <a:prstGeom prst="rect">
            <a:avLst/>
          </a:prstGeom>
          <a:ln w="12700">
            <a:miter lim="400000"/>
          </a:ln>
          <a:effectLst>
            <a:outerShdw blurRad="63500" dist="25400" dir="2700000" rotWithShape="0">
              <a:srgbClr val="000000">
                <a:alpha val="70454"/>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19050" tIns="19050" rIns="19050" bIns="19050">
            <a:spAutoFit/>
          </a:bodyPr>
          <a:lstStyle>
            <a:lvl1pPr algn="ctr"/>
          </a:lstStyle>
          <a:p>
            <a:pPr defTabSz="342900" hangingPunct="0"/>
            <a:r>
              <a:rPr sz="1500" b="1" kern="0">
                <a:solidFill>
                  <a:srgbClr val="FFFFFF"/>
                </a:solidFill>
                <a:latin typeface="Arial"/>
                <a:cs typeface="Arial"/>
                <a:sym typeface="Arial"/>
              </a:rPr>
              <a:t>COAL MINING</a:t>
            </a:r>
          </a:p>
        </p:txBody>
      </p:sp>
      <p:sp>
        <p:nvSpPr>
          <p:cNvPr id="350" name="LANDFILLS"/>
          <p:cNvSpPr txBox="1"/>
          <p:nvPr/>
        </p:nvSpPr>
        <p:spPr>
          <a:xfrm>
            <a:off x="8379910" y="6108856"/>
            <a:ext cx="1106073" cy="269304"/>
          </a:xfrm>
          <a:prstGeom prst="rect">
            <a:avLst/>
          </a:prstGeom>
          <a:ln w="12700">
            <a:miter lim="400000"/>
          </a:ln>
          <a:effectLst>
            <a:outerShdw blurRad="63500" dist="25400" dir="2700000" rotWithShape="0">
              <a:srgbClr val="000000">
                <a:alpha val="70454"/>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19050" tIns="19050" rIns="19050" bIns="19050">
            <a:spAutoFit/>
          </a:bodyPr>
          <a:lstStyle>
            <a:lvl1pPr algn="ctr"/>
          </a:lstStyle>
          <a:p>
            <a:pPr defTabSz="342900" hangingPunct="0"/>
            <a:r>
              <a:rPr sz="1500" b="1" kern="0">
                <a:solidFill>
                  <a:srgbClr val="FFFFFF"/>
                </a:solidFill>
                <a:latin typeface="Arial"/>
                <a:cs typeface="Arial"/>
                <a:sym typeface="Arial"/>
              </a:rPr>
              <a:t>LANDFILLS</a:t>
            </a:r>
          </a:p>
        </p:txBody>
      </p:sp>
      <p:sp>
        <p:nvSpPr>
          <p:cNvPr id="351" name="© 2017 Don Foley"/>
          <p:cNvSpPr/>
          <p:nvPr/>
        </p:nvSpPr>
        <p:spPr>
          <a:xfrm>
            <a:off x="685800" y="6515100"/>
            <a:ext cx="2600325" cy="176972"/>
          </a:xfrm>
          <a:prstGeom prst="rect">
            <a:avLst/>
          </a:prstGeom>
          <a:ln w="12700">
            <a:miter lim="400000"/>
          </a:ln>
          <a:effectLst>
            <a:outerShdw blurRad="50800" dist="12700" dir="5400000" rotWithShape="0">
              <a:srgbClr val="000000"/>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9050" tIns="19050" rIns="19050" bIns="19050">
            <a:spAutoFit/>
          </a:bodyPr>
          <a:lstStyle>
            <a:lvl1pPr>
              <a:defRPr sz="1200"/>
            </a:lvl1pPr>
          </a:lstStyle>
          <a:p>
            <a:pPr defTabSz="342900" hangingPunct="0"/>
            <a:r>
              <a:rPr sz="900" b="1" kern="0">
                <a:solidFill>
                  <a:srgbClr val="FFFFFF">
                    <a:alpha val="90000"/>
                  </a:srgbClr>
                </a:solidFill>
                <a:latin typeface="Arial"/>
                <a:cs typeface="Arial"/>
                <a:sym typeface="Arial"/>
              </a:rPr>
              <a:t>© 2017 Don Foley</a:t>
            </a:r>
          </a:p>
        </p:txBody>
      </p:sp>
    </p:spTree>
    <p:extLst>
      <p:ext uri="{BB962C8B-B14F-4D97-AF65-F5344CB8AC3E}">
        <p14:creationId xmlns:p14="http://schemas.microsoft.com/office/powerpoint/2010/main" val="2481039605"/>
      </p:ext>
    </p:extLst>
  </p:cSld>
  <p:clrMapOvr>
    <a:masterClrMapping/>
  </p:clrMapOvr>
  <p:transition spd="med">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066BAA-6329-410C-AEAC-DD4D46A1E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8240" y="35170"/>
            <a:ext cx="8728364" cy="6858000"/>
          </a:xfrm>
          <a:prstGeom prst="rect">
            <a:avLst/>
          </a:prstGeom>
        </p:spPr>
      </p:pic>
      <p:pic>
        <p:nvPicPr>
          <p:cNvPr id="12" name="Picture 11" descr="C:\Users\Pat\AppData\Local\Microsoft\Windows Live Mail\WLMDSS.tmp\WLMFE5C.tmp\logo-clean-energy.jpg">
            <a:extLst>
              <a:ext uri="{FF2B5EF4-FFF2-40B4-BE49-F238E27FC236}">
                <a16:creationId xmlns:a16="http://schemas.microsoft.com/office/drawing/2014/main" id="{5E7254EA-8333-45E4-964B-2E6A056E219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911" y="275252"/>
            <a:ext cx="1846945" cy="1170713"/>
          </a:xfrm>
          <a:prstGeom prst="rect">
            <a:avLst/>
          </a:prstGeom>
          <a:noFill/>
          <a:ln>
            <a:noFill/>
          </a:ln>
        </p:spPr>
      </p:pic>
      <p:sp>
        <p:nvSpPr>
          <p:cNvPr id="13" name="TextBox 12">
            <a:extLst>
              <a:ext uri="{FF2B5EF4-FFF2-40B4-BE49-F238E27FC236}">
                <a16:creationId xmlns:a16="http://schemas.microsoft.com/office/drawing/2014/main" id="{BF3765C6-03E2-4BF8-BCDF-277099F3F5CB}"/>
              </a:ext>
            </a:extLst>
          </p:cNvPr>
          <p:cNvSpPr txBox="1"/>
          <p:nvPr/>
        </p:nvSpPr>
        <p:spPr>
          <a:xfrm>
            <a:off x="241726" y="1358008"/>
            <a:ext cx="3688510" cy="10002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US" sz="3000" b="1" kern="0" cap="all" dirty="0">
                <a:solidFill>
                  <a:srgbClr val="8DC63F"/>
                </a:solidFill>
                <a:latin typeface="Helvetica"/>
                <a:cs typeface="Helvetica"/>
                <a:sym typeface="Helvetica"/>
              </a:rPr>
              <a:t>MIDDLETOWN 2020</a:t>
            </a:r>
          </a:p>
          <a:p>
            <a:pPr algn="ctr" defTabSz="619125" hangingPunct="0"/>
            <a:r>
              <a:rPr lang="en-US" sz="3000" b="1" kern="0" cap="all" dirty="0">
                <a:solidFill>
                  <a:srgbClr val="8DC63F"/>
                </a:solidFill>
                <a:latin typeface="Helvetica"/>
                <a:cs typeface="Helvetica"/>
                <a:sym typeface="Helvetica"/>
              </a:rPr>
              <a:t> ENERGY PLAN</a:t>
            </a:r>
          </a:p>
        </p:txBody>
      </p:sp>
      <p:sp>
        <p:nvSpPr>
          <p:cNvPr id="17" name="TextBox 16">
            <a:extLst>
              <a:ext uri="{FF2B5EF4-FFF2-40B4-BE49-F238E27FC236}">
                <a16:creationId xmlns:a16="http://schemas.microsoft.com/office/drawing/2014/main" id="{059F44EF-00EF-4323-8E7D-EEA075FC91F0}"/>
              </a:ext>
            </a:extLst>
          </p:cNvPr>
          <p:cNvSpPr txBox="1"/>
          <p:nvPr/>
        </p:nvSpPr>
        <p:spPr>
          <a:xfrm>
            <a:off x="7467405" y="98281"/>
            <a:ext cx="2667397" cy="3539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US" b="1" kern="0" cap="all" dirty="0">
                <a:solidFill>
                  <a:srgbClr val="8DC63F"/>
                </a:solidFill>
                <a:latin typeface="Helvetica"/>
                <a:cs typeface="Helvetica"/>
                <a:sym typeface="Helvetica"/>
              </a:rPr>
              <a:t>GHG </a:t>
            </a:r>
            <a:r>
              <a:rPr lang="en-US" b="1" kern="0" cap="all" dirty="0" err="1">
                <a:solidFill>
                  <a:srgbClr val="8DC63F"/>
                </a:solidFill>
                <a:latin typeface="Helvetica"/>
                <a:cs typeface="Helvetica"/>
                <a:sym typeface="Helvetica"/>
              </a:rPr>
              <a:t>savingS</a:t>
            </a:r>
            <a:r>
              <a:rPr lang="en-US" b="1" kern="0" cap="all" dirty="0">
                <a:solidFill>
                  <a:srgbClr val="8DC63F"/>
                </a:solidFill>
                <a:latin typeface="Helvetica"/>
                <a:cs typeface="Helvetica"/>
                <a:sym typeface="Helvetica"/>
              </a:rPr>
              <a:t> by 2030</a:t>
            </a:r>
          </a:p>
        </p:txBody>
      </p:sp>
    </p:spTree>
    <p:extLst>
      <p:ext uri="{BB962C8B-B14F-4D97-AF65-F5344CB8AC3E}">
        <p14:creationId xmlns:p14="http://schemas.microsoft.com/office/powerpoint/2010/main" val="322837157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DCC32A69-875B-488A-8285-BFE531042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68" y="0"/>
            <a:ext cx="11264265" cy="7955280"/>
          </a:xfrm>
          <a:prstGeom prst="rect">
            <a:avLst/>
          </a:prstGeom>
        </p:spPr>
      </p:pic>
    </p:spTree>
    <p:extLst>
      <p:ext uri="{BB962C8B-B14F-4D97-AF65-F5344CB8AC3E}">
        <p14:creationId xmlns:p14="http://schemas.microsoft.com/office/powerpoint/2010/main" val="151192335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CD18CE-CB66-468C-A537-CD08079511A0}"/>
              </a:ext>
            </a:extLst>
          </p:cNvPr>
          <p:cNvSpPr txBox="1"/>
          <p:nvPr/>
        </p:nvSpPr>
        <p:spPr>
          <a:xfrm>
            <a:off x="5862213" y="199549"/>
            <a:ext cx="619400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US" sz="2700" b="1" kern="0" cap="all" dirty="0">
                <a:solidFill>
                  <a:srgbClr val="8DC63F"/>
                </a:solidFill>
                <a:latin typeface="Helvetica"/>
                <a:cs typeface="Helvetica"/>
                <a:sym typeface="Helvetica"/>
              </a:rPr>
              <a:t>Source: Oct, 2020 GWRA Report</a:t>
            </a:r>
          </a:p>
        </p:txBody>
      </p:sp>
      <p:pic>
        <p:nvPicPr>
          <p:cNvPr id="3" name="Picture 2" descr="Text&#10;&#10;Description automatically generated with medium confidence">
            <a:extLst>
              <a:ext uri="{FF2B5EF4-FFF2-40B4-BE49-F238E27FC236}">
                <a16:creationId xmlns:a16="http://schemas.microsoft.com/office/drawing/2014/main" id="{FD6F16D1-7468-49D7-B4B1-0692EA965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E9799C2-0DE5-43A8-8EDE-CC99705AA8E8}"/>
              </a:ext>
            </a:extLst>
          </p:cNvPr>
          <p:cNvSpPr txBox="1"/>
          <p:nvPr/>
        </p:nvSpPr>
        <p:spPr>
          <a:xfrm>
            <a:off x="5557157" y="199549"/>
            <a:ext cx="61722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619125" hangingPunct="0"/>
            <a:r>
              <a:rPr lang="en-US" sz="2400" b="1" kern="0" cap="all" dirty="0">
                <a:solidFill>
                  <a:srgbClr val="8DC63F"/>
                </a:solidFill>
                <a:latin typeface="Helvetica"/>
                <a:cs typeface="Helvetica"/>
                <a:sym typeface="Helvetica"/>
              </a:rPr>
              <a:t>Source: Oct 2020 GWRA Report</a:t>
            </a:r>
          </a:p>
        </p:txBody>
      </p:sp>
    </p:spTree>
    <p:extLst>
      <p:ext uri="{BB962C8B-B14F-4D97-AF65-F5344CB8AC3E}">
        <p14:creationId xmlns:p14="http://schemas.microsoft.com/office/powerpoint/2010/main" val="159111760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9B2D-DAD4-48A6-98D5-C038F804CB80}"/>
              </a:ext>
            </a:extLst>
          </p:cNvPr>
          <p:cNvSpPr>
            <a:spLocks noGrp="1"/>
          </p:cNvSpPr>
          <p:nvPr>
            <p:ph type="title"/>
          </p:nvPr>
        </p:nvSpPr>
        <p:spPr/>
        <p:txBody>
          <a:bodyPr/>
          <a:lstStyle/>
          <a:p>
            <a:pPr algn="ctr"/>
            <a:r>
              <a:rPr lang="en-US" dirty="0"/>
              <a:t>MONTAGE VIDEO (silent)</a:t>
            </a:r>
          </a:p>
        </p:txBody>
      </p:sp>
      <p:sp>
        <p:nvSpPr>
          <p:cNvPr id="3" name="Text Placeholder 2">
            <a:extLst>
              <a:ext uri="{FF2B5EF4-FFF2-40B4-BE49-F238E27FC236}">
                <a16:creationId xmlns:a16="http://schemas.microsoft.com/office/drawing/2014/main" id="{6AC2A921-90A0-47DB-BEDF-15A03E7CD6A7}"/>
              </a:ext>
            </a:extLst>
          </p:cNvPr>
          <p:cNvSpPr>
            <a:spLocks noGrp="1"/>
          </p:cNvSpPr>
          <p:nvPr>
            <p:ph type="body" idx="1"/>
          </p:nvPr>
        </p:nvSpPr>
        <p:spPr/>
        <p:txBody>
          <a:bodyPr/>
          <a:lstStyle/>
          <a:p>
            <a:endParaRPr lang="en-US" dirty="0"/>
          </a:p>
        </p:txBody>
      </p:sp>
      <p:pic>
        <p:nvPicPr>
          <p:cNvPr id="4" name="earthweek-montage_1">
            <a:hlinkClick r:id="" action="ppaction://media"/>
            <a:extLst>
              <a:ext uri="{FF2B5EF4-FFF2-40B4-BE49-F238E27FC236}">
                <a16:creationId xmlns:a16="http://schemas.microsoft.com/office/drawing/2014/main" id="{825C53F2-830E-4AFB-8040-92A8B949E7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585"/>
            <a:ext cx="12192000" cy="6858000"/>
          </a:xfrm>
          <a:prstGeom prst="rect">
            <a:avLst/>
          </a:prstGeom>
        </p:spPr>
      </p:pic>
    </p:spTree>
    <p:extLst>
      <p:ext uri="{BB962C8B-B14F-4D97-AF65-F5344CB8AC3E}">
        <p14:creationId xmlns:p14="http://schemas.microsoft.com/office/powerpoint/2010/main" val="14503007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07F1-3AFB-4776-8585-86C30A826D3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158EFFD-5F7E-48F2-88BE-55724D0EE9CA}"/>
              </a:ext>
            </a:extLst>
          </p:cNvPr>
          <p:cNvSpPr>
            <a:spLocks noGrp="1"/>
          </p:cNvSpPr>
          <p:nvPr>
            <p:ph type="body" idx="1"/>
          </p:nvPr>
        </p:nvSpPr>
        <p:spPr/>
        <p:txBody>
          <a:bodyPr/>
          <a:lstStyle/>
          <a:p>
            <a:endParaRPr lang="en-US"/>
          </a:p>
        </p:txBody>
      </p:sp>
      <p:pic>
        <p:nvPicPr>
          <p:cNvPr id="4" name="one-question-interview">
            <a:hlinkClick r:id="" action="ppaction://media"/>
            <a:extLst>
              <a:ext uri="{FF2B5EF4-FFF2-40B4-BE49-F238E27FC236}">
                <a16:creationId xmlns:a16="http://schemas.microsoft.com/office/drawing/2014/main" id="{7CF757F5-DB5F-4290-A032-1BD520ABCF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0562" y="-1589314"/>
            <a:ext cx="19507923" cy="10973207"/>
          </a:xfrm>
          <a:prstGeom prst="rect">
            <a:avLst/>
          </a:prstGeom>
        </p:spPr>
      </p:pic>
    </p:spTree>
    <p:extLst>
      <p:ext uri="{BB962C8B-B14F-4D97-AF65-F5344CB8AC3E}">
        <p14:creationId xmlns:p14="http://schemas.microsoft.com/office/powerpoint/2010/main" val="5404165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97C9E-A2DE-4C29-8B38-3BE86902E44C}"/>
              </a:ext>
            </a:extLst>
          </p:cNvPr>
          <p:cNvSpPr txBox="1"/>
          <p:nvPr/>
        </p:nvSpPr>
        <p:spPr>
          <a:xfrm>
            <a:off x="1134970" y="110743"/>
            <a:ext cx="9355126" cy="569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US" sz="3200" b="1" kern="0" cap="all" dirty="0">
                <a:solidFill>
                  <a:srgbClr val="00B050"/>
                </a:solidFill>
                <a:latin typeface="Helvetica"/>
                <a:cs typeface="Helvetica"/>
                <a:sym typeface="Helvetica"/>
              </a:rPr>
              <a:t>WHAT CAN Middletown GREEN TEAM DO?</a:t>
            </a:r>
          </a:p>
        </p:txBody>
      </p:sp>
      <p:sp>
        <p:nvSpPr>
          <p:cNvPr id="11" name="TextBox 10">
            <a:extLst>
              <a:ext uri="{FF2B5EF4-FFF2-40B4-BE49-F238E27FC236}">
                <a16:creationId xmlns:a16="http://schemas.microsoft.com/office/drawing/2014/main" id="{CEBD0B61-6299-49E5-9CB0-64AD9DCB5AC4}"/>
              </a:ext>
            </a:extLst>
          </p:cNvPr>
          <p:cNvSpPr txBox="1"/>
          <p:nvPr/>
        </p:nvSpPr>
        <p:spPr>
          <a:xfrm>
            <a:off x="680804" y="710718"/>
            <a:ext cx="11073653" cy="65197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457200" indent="-457200" defTabSz="342900" hangingPunct="0">
              <a:lnSpc>
                <a:spcPct val="115000"/>
              </a:lnSpc>
              <a:spcAft>
                <a:spcPts val="750"/>
              </a:spcAft>
              <a:buFont typeface="Arial" panose="020B0604020202020204" pitchFamily="34" charset="0"/>
              <a:buChar char="•"/>
            </a:pPr>
            <a:r>
              <a:rPr lang="en-US" sz="3200" b="1" kern="0" dirty="0">
                <a:solidFill>
                  <a:srgbClr val="53585F"/>
                </a:solidFill>
                <a:latin typeface="Calibri" panose="020F0502020204030204" pitchFamily="34" charset="0"/>
                <a:cs typeface="Times New Roman" panose="02020603050405020304" pitchFamily="18" charset="0"/>
                <a:sym typeface="Arial"/>
              </a:rPr>
              <a:t>Green your own life, so you have a story to tell. And talk about it.</a:t>
            </a:r>
          </a:p>
          <a:p>
            <a:pPr marL="457200" indent="-457200" defTabSz="342900" hangingPunct="0">
              <a:lnSpc>
                <a:spcPct val="115000"/>
              </a:lnSpc>
              <a:spcBef>
                <a:spcPts val="600"/>
              </a:spcBef>
              <a:spcAft>
                <a:spcPts val="750"/>
              </a:spcAft>
              <a:buFont typeface="Arial" panose="020B0604020202020204" pitchFamily="34" charset="0"/>
              <a:buChar char="•"/>
            </a:pPr>
            <a:r>
              <a:rPr lang="en-US" sz="3200" b="1" kern="0" dirty="0">
                <a:solidFill>
                  <a:srgbClr val="53585F"/>
                </a:solidFill>
                <a:latin typeface="Calibri" panose="020F0502020204030204" pitchFamily="34" charset="0"/>
                <a:cs typeface="Times New Roman" panose="02020603050405020304" pitchFamily="18" charset="0"/>
                <a:sym typeface="Arial"/>
              </a:rPr>
              <a:t>Kick off Sustainable Jersey Energy Actions. Commit to “Gold Star In Energy”.</a:t>
            </a:r>
          </a:p>
          <a:p>
            <a:pPr marL="457200" indent="-457200" defTabSz="342900" hangingPunct="0">
              <a:lnSpc>
                <a:spcPct val="115000"/>
              </a:lnSpc>
              <a:spcBef>
                <a:spcPts val="600"/>
              </a:spcBef>
              <a:spcAft>
                <a:spcPts val="750"/>
              </a:spcAft>
              <a:buFont typeface="Arial" panose="020B0604020202020204" pitchFamily="34" charset="0"/>
              <a:buChar char="•"/>
            </a:pPr>
            <a:r>
              <a:rPr lang="en-US" sz="3200" b="1" kern="0" dirty="0">
                <a:solidFill>
                  <a:srgbClr val="53585F"/>
                </a:solidFill>
                <a:latin typeface="Calibri" panose="020F0502020204030204" pitchFamily="34" charset="0"/>
                <a:cs typeface="Times New Roman" panose="02020603050405020304" pitchFamily="18" charset="0"/>
                <a:sym typeface="Arial"/>
              </a:rPr>
              <a:t>Add clean energy programs to Master Plan.</a:t>
            </a:r>
          </a:p>
          <a:p>
            <a:pPr marL="457200" indent="-457200" defTabSz="342900" hangingPunct="0">
              <a:lnSpc>
                <a:spcPct val="115000"/>
              </a:lnSpc>
              <a:spcBef>
                <a:spcPts val="600"/>
              </a:spcBef>
              <a:spcAft>
                <a:spcPts val="750"/>
              </a:spcAft>
              <a:buFont typeface="Arial" panose="020B0604020202020204" pitchFamily="34" charset="0"/>
              <a:buChar char="•"/>
            </a:pPr>
            <a:r>
              <a:rPr lang="en-US" sz="3200" b="1" kern="0" dirty="0">
                <a:solidFill>
                  <a:srgbClr val="53585F"/>
                </a:solidFill>
                <a:latin typeface="Calibri" panose="020F0502020204030204" pitchFamily="34" charset="0"/>
                <a:cs typeface="Times New Roman" panose="02020603050405020304" pitchFamily="18" charset="0"/>
                <a:sym typeface="Arial"/>
              </a:rPr>
              <a:t>Hold education sessions for residents and businesses.</a:t>
            </a:r>
            <a:endParaRPr lang="en-US" sz="32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endParaRPr>
          </a:p>
          <a:p>
            <a:pPr marL="714375" lvl="1" indent="-257175" defTabSz="342900" hangingPunct="0">
              <a:lnSpc>
                <a:spcPct val="115000"/>
              </a:lnSpc>
              <a:spcAft>
                <a:spcPts val="750"/>
              </a:spcAft>
              <a:buFont typeface="Symbol" panose="05050102010706020507" pitchFamily="18" charset="2"/>
              <a:buChar char=""/>
            </a:pPr>
            <a:r>
              <a:rPr lang="en-US" sz="28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Personal testimonial works well as example and peer pressure.</a:t>
            </a:r>
          </a:p>
          <a:p>
            <a:pPr marL="714375" lvl="1" indent="-257175" defTabSz="342900" hangingPunct="0">
              <a:lnSpc>
                <a:spcPct val="115000"/>
              </a:lnSpc>
              <a:spcAft>
                <a:spcPts val="750"/>
              </a:spcAft>
              <a:buFont typeface="Symbol" panose="05050102010706020507" pitchFamily="18" charset="2"/>
              <a:buChar char=""/>
            </a:pPr>
            <a:r>
              <a:rPr lang="en-US" sz="28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NJCEP is happy to share NJ programs and incentives. Contact Kerri Ann Lombardi for speakers: </a:t>
            </a:r>
            <a:r>
              <a:rPr lang="it-IT"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hlinkClick r:id="rId3"/>
              </a:rPr>
              <a:t>kerriann.lombardi@clearesult.com</a:t>
            </a:r>
            <a:r>
              <a:rPr lang="it-IT"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a:t>
            </a:r>
            <a:r>
              <a:rPr lang="it-IT" sz="28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 </a:t>
            </a:r>
            <a:r>
              <a:rPr lang="en-US" sz="1800" dirty="0">
                <a:solidFill>
                  <a:srgbClr val="000000"/>
                </a:solidFill>
                <a:effectLst/>
                <a:latin typeface="Arial" panose="020B0604020202020204" pitchFamily="34" charset="0"/>
                <a:ea typeface="Calibri" panose="020F0502020204030204" pitchFamily="34" charset="0"/>
              </a:rPr>
              <a:t>732-535-0653   </a:t>
            </a:r>
            <a:endParaRPr lang="en-US" sz="28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endParaRPr>
          </a:p>
          <a:p>
            <a:pPr defTabSz="342900" hangingPunct="0">
              <a:lnSpc>
                <a:spcPct val="115000"/>
              </a:lnSpc>
              <a:spcAft>
                <a:spcPts val="750"/>
              </a:spcAft>
            </a:pPr>
            <a:endParaRPr lang="en-US" sz="24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endParaRPr>
          </a:p>
          <a:p>
            <a:pPr algn="ctr" defTabSz="619125" hangingPunct="0"/>
            <a:endParaRPr lang="en-US" sz="1200" b="1" kern="0" cap="all" dirty="0">
              <a:solidFill>
                <a:srgbClr val="8DC63F"/>
              </a:solidFill>
              <a:latin typeface="Helvetica"/>
              <a:cs typeface="Helvetica"/>
              <a:sym typeface="Helvetica"/>
            </a:endParaRPr>
          </a:p>
        </p:txBody>
      </p:sp>
    </p:spTree>
    <p:extLst>
      <p:ext uri="{BB962C8B-B14F-4D97-AF65-F5344CB8AC3E}">
        <p14:creationId xmlns:p14="http://schemas.microsoft.com/office/powerpoint/2010/main" val="26139902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A5CE-9F6B-4456-9CB0-5B9B5890D90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5946226-1B2F-47E8-AD2E-2B7AC9A15421}"/>
              </a:ext>
            </a:extLst>
          </p:cNvPr>
          <p:cNvSpPr>
            <a:spLocks noGrp="1"/>
          </p:cNvSpPr>
          <p:nvPr>
            <p:ph type="body" idx="1"/>
          </p:nvPr>
        </p:nvSpPr>
        <p:spPr/>
        <p:txBody>
          <a:bodyPr/>
          <a:lstStyle/>
          <a:p>
            <a:pPr algn="ctr"/>
            <a:endParaRPr lang="en-US" dirty="0"/>
          </a:p>
          <a:p>
            <a:pPr algn="ctr"/>
            <a:endParaRPr lang="en-US" dirty="0"/>
          </a:p>
          <a:p>
            <a:pPr algn="ctr"/>
            <a:endParaRPr lang="en-US" dirty="0"/>
          </a:p>
          <a:p>
            <a:pPr algn="ctr"/>
            <a:r>
              <a:rPr lang="en-US" dirty="0"/>
              <a:t>THE END</a:t>
            </a:r>
          </a:p>
        </p:txBody>
      </p:sp>
    </p:spTree>
    <p:extLst>
      <p:ext uri="{BB962C8B-B14F-4D97-AF65-F5344CB8AC3E}">
        <p14:creationId xmlns:p14="http://schemas.microsoft.com/office/powerpoint/2010/main" val="200392453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9B2D-DAD4-48A6-98D5-C038F804CB80}"/>
              </a:ext>
            </a:extLst>
          </p:cNvPr>
          <p:cNvSpPr>
            <a:spLocks noGrp="1"/>
          </p:cNvSpPr>
          <p:nvPr>
            <p:ph type="title"/>
          </p:nvPr>
        </p:nvSpPr>
        <p:spPr/>
        <p:txBody>
          <a:bodyPr/>
          <a:lstStyle/>
          <a:p>
            <a:pPr algn="ctr"/>
            <a:r>
              <a:rPr lang="en-US" dirty="0"/>
              <a:t>Green Team process for “Testimonials”</a:t>
            </a:r>
          </a:p>
        </p:txBody>
      </p:sp>
      <p:sp>
        <p:nvSpPr>
          <p:cNvPr id="3" name="Text Placeholder 2">
            <a:extLst>
              <a:ext uri="{FF2B5EF4-FFF2-40B4-BE49-F238E27FC236}">
                <a16:creationId xmlns:a16="http://schemas.microsoft.com/office/drawing/2014/main" id="{6AC2A921-90A0-47DB-BEDF-15A03E7CD6A7}"/>
              </a:ext>
            </a:extLst>
          </p:cNvPr>
          <p:cNvSpPr>
            <a:spLocks noGrp="1"/>
          </p:cNvSpPr>
          <p:nvPr>
            <p:ph type="body" idx="1"/>
          </p:nvPr>
        </p:nvSpPr>
        <p:spPr/>
        <p:txBody>
          <a:bodyPr/>
          <a:lstStyle/>
          <a:p>
            <a:r>
              <a:rPr lang="en-US" dirty="0"/>
              <a:t>Identify residents who want to talk/brag about “Greening their life”</a:t>
            </a:r>
            <a:br>
              <a:rPr lang="en-US" dirty="0"/>
            </a:br>
            <a:r>
              <a:rPr lang="en-US" dirty="0"/>
              <a:t>(these “sell” the concepts, so that other residents feel compelled to copy)</a:t>
            </a:r>
          </a:p>
          <a:p>
            <a:r>
              <a:rPr lang="en-US" dirty="0"/>
              <a:t>Schedule one or more presentation</a:t>
            </a:r>
          </a:p>
          <a:p>
            <a:r>
              <a:rPr lang="en-US" dirty="0"/>
              <a:t>Ask NJ-CEP coordinator (Kerri Ann Lombardi) to assign a speaker on NJ benefits/incentives</a:t>
            </a:r>
          </a:p>
          <a:p>
            <a:r>
              <a:rPr lang="en-US" dirty="0"/>
              <a:t>Advertise the Zoom presentation</a:t>
            </a:r>
          </a:p>
          <a:p>
            <a:r>
              <a:rPr lang="en-US" dirty="0"/>
              <a:t>Rehearse using Zoom (speakers write their own scripts)</a:t>
            </a:r>
          </a:p>
          <a:p>
            <a:r>
              <a:rPr lang="en-US" dirty="0"/>
              <a:t>Present live (&amp; record for a possible later presentation (in whole, or in part)</a:t>
            </a:r>
          </a:p>
          <a:p>
            <a:r>
              <a:rPr lang="en-US" dirty="0"/>
              <a:t>Advertise the recorded presentation</a:t>
            </a:r>
          </a:p>
        </p:txBody>
      </p:sp>
    </p:spTree>
    <p:extLst>
      <p:ext uri="{BB962C8B-B14F-4D97-AF65-F5344CB8AC3E}">
        <p14:creationId xmlns:p14="http://schemas.microsoft.com/office/powerpoint/2010/main" val="3548716424"/>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9BDB-5BF9-4CD4-902C-84B2645BADE4}"/>
              </a:ext>
            </a:extLst>
          </p:cNvPr>
          <p:cNvSpPr>
            <a:spLocks noGrp="1"/>
          </p:cNvSpPr>
          <p:nvPr>
            <p:ph type="title"/>
          </p:nvPr>
        </p:nvSpPr>
        <p:spPr>
          <a:xfrm>
            <a:off x="95251" y="289076"/>
            <a:ext cx="12001499" cy="581025"/>
          </a:xfrm>
        </p:spPr>
        <p:txBody>
          <a:bodyPr>
            <a:noAutofit/>
          </a:bodyPr>
          <a:lstStyle/>
          <a:p>
            <a:pPr algn="ctr"/>
            <a:r>
              <a:rPr lang="en-US" sz="4400" dirty="0">
                <a:solidFill>
                  <a:srgbClr val="00B050"/>
                </a:solidFill>
              </a:rPr>
              <a:t>Influence Your Town To Adopt Clean Energy</a:t>
            </a:r>
          </a:p>
        </p:txBody>
      </p:sp>
      <p:pic>
        <p:nvPicPr>
          <p:cNvPr id="9" name="Picture 8">
            <a:extLst>
              <a:ext uri="{FF2B5EF4-FFF2-40B4-BE49-F238E27FC236}">
                <a16:creationId xmlns:a16="http://schemas.microsoft.com/office/drawing/2014/main" id="{EA68D2F2-AE7D-449D-8294-E5EF9036F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755" y="1196859"/>
            <a:ext cx="11560629" cy="5162550"/>
          </a:xfrm>
          <a:prstGeom prst="rect">
            <a:avLst/>
          </a:prstGeom>
        </p:spPr>
      </p:pic>
      <p:sp>
        <p:nvSpPr>
          <p:cNvPr id="10" name="TextBox 9">
            <a:extLst>
              <a:ext uri="{FF2B5EF4-FFF2-40B4-BE49-F238E27FC236}">
                <a16:creationId xmlns:a16="http://schemas.microsoft.com/office/drawing/2014/main" id="{988BBFFF-B149-4B9B-8EE6-9F227A0342FE}"/>
              </a:ext>
            </a:extLst>
          </p:cNvPr>
          <p:cNvSpPr txBox="1"/>
          <p:nvPr/>
        </p:nvSpPr>
        <p:spPr>
          <a:xfrm>
            <a:off x="641268" y="6359409"/>
            <a:ext cx="1620982" cy="400110"/>
          </a:xfrm>
          <a:prstGeom prst="rect">
            <a:avLst/>
          </a:prstGeom>
          <a:noFill/>
        </p:spPr>
        <p:txBody>
          <a:bodyPr wrap="square" rtlCol="0">
            <a:spAutoFit/>
          </a:bodyPr>
          <a:lstStyle/>
          <a:p>
            <a:pPr algn="ctr" defTabSz="412771" hangingPunct="0">
              <a:defRPr/>
            </a:pPr>
            <a:r>
              <a:rPr lang="en-US" sz="2000" b="1" kern="0" cap="all" dirty="0">
                <a:solidFill>
                  <a:srgbClr val="8DC63F"/>
                </a:solidFill>
                <a:latin typeface="Helvetica"/>
                <a:cs typeface="Helvetica"/>
                <a:sym typeface="Helvetica"/>
              </a:rPr>
              <a:t>FLORIDA</a:t>
            </a:r>
          </a:p>
        </p:txBody>
      </p:sp>
      <p:sp>
        <p:nvSpPr>
          <p:cNvPr id="6" name="TextBox 5">
            <a:extLst>
              <a:ext uri="{FF2B5EF4-FFF2-40B4-BE49-F238E27FC236}">
                <a16:creationId xmlns:a16="http://schemas.microsoft.com/office/drawing/2014/main" id="{25D3E13B-B17B-41E8-AB78-77E2F8B429A3}"/>
              </a:ext>
            </a:extLst>
          </p:cNvPr>
          <p:cNvSpPr txBox="1"/>
          <p:nvPr/>
        </p:nvSpPr>
        <p:spPr>
          <a:xfrm>
            <a:off x="2971800" y="2796679"/>
            <a:ext cx="6260122" cy="12646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marR="0" lvl="0" indent="-342900">
              <a:lnSpc>
                <a:spcPct val="107000"/>
              </a:lnSpc>
              <a:spcBef>
                <a:spcPts val="0"/>
              </a:spcBef>
              <a:spcAft>
                <a:spcPts val="800"/>
              </a:spcAft>
              <a:buFont typeface="+mj-lt"/>
              <a:buAutoNum type="arabicPeriod"/>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HIDE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All these auto manufacturers have EV models available today. And many of them have announced that they will produce ONLY electric vehicles starting sometime in the decade between 2030 and 2040.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766663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81" name="Data: Bloomberg New Energy Finance, EVObsession"/>
          <p:cNvSpPr txBox="1"/>
          <p:nvPr/>
        </p:nvSpPr>
        <p:spPr>
          <a:xfrm>
            <a:off x="685801" y="6515100"/>
            <a:ext cx="2938304" cy="1769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19050" tIns="19050" rIns="19050" bIns="1905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200">
                <a:solidFill>
                  <a:srgbClr val="FFFFFF">
                    <a:alpha val="50000"/>
                  </a:srgbClr>
                </a:solidFill>
              </a:defRPr>
            </a:lvl1pPr>
          </a:lstStyle>
          <a:p>
            <a:pPr defTabSz="342900" hangingPunct="0"/>
            <a:r>
              <a:rPr sz="900" b="1" kern="0">
                <a:latin typeface="Arial"/>
                <a:cs typeface="Arial"/>
                <a:sym typeface="Arial"/>
              </a:rPr>
              <a:t>Data: Bloomberg New Energy Finance, </a:t>
            </a:r>
            <a:r>
              <a:rPr sz="900" b="1" kern="0" err="1">
                <a:latin typeface="Arial"/>
                <a:cs typeface="Arial"/>
                <a:sym typeface="Arial"/>
              </a:rPr>
              <a:t>EVObsession</a:t>
            </a:r>
            <a:endParaRPr sz="900" b="1" kern="0">
              <a:latin typeface="Arial"/>
              <a:cs typeface="Arial"/>
              <a:sym typeface="Arial"/>
            </a:endParaRPr>
          </a:p>
        </p:txBody>
      </p:sp>
      <p:sp>
        <p:nvSpPr>
          <p:cNvPr id="8182" name="Auto Manufacturers Are Moving to Electric Vehicles"/>
          <p:cNvSpPr txBox="1"/>
          <p:nvPr/>
        </p:nvSpPr>
        <p:spPr>
          <a:xfrm>
            <a:off x="731551" y="352057"/>
            <a:ext cx="10728899" cy="5697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8100" tIns="38100" rIns="38100" bIns="38100" anchor="t">
            <a:spAutoFit/>
          </a:bodyPr>
          <a:lstStyle>
            <a:lvl1pPr algn="ctr">
              <a:lnSpc>
                <a:spcPts val="5400"/>
              </a:lnSpc>
              <a:spcBef>
                <a:spcPts val="300"/>
              </a:spcBef>
              <a:defRPr sz="4500"/>
            </a:lvl1pPr>
          </a:lstStyle>
          <a:p>
            <a:pPr defTabSz="342900" hangingPunct="0">
              <a:lnSpc>
                <a:spcPts val="4050"/>
              </a:lnSpc>
              <a:spcBef>
                <a:spcPts val="225"/>
              </a:spcBef>
            </a:pPr>
            <a:r>
              <a:rPr sz="3375" b="1" kern="0">
                <a:solidFill>
                  <a:srgbClr val="FFFFFF"/>
                </a:solidFill>
                <a:latin typeface="Arial"/>
                <a:cs typeface="Arial"/>
                <a:sym typeface="Arial"/>
              </a:rPr>
              <a:t>Auto Manufacturers Are Moving to Electric Vehicles</a:t>
            </a:r>
          </a:p>
        </p:txBody>
      </p:sp>
      <p:sp>
        <p:nvSpPr>
          <p:cNvPr id="8183" name="Companies with Electric Models in Production"/>
          <p:cNvSpPr txBox="1"/>
          <p:nvPr/>
        </p:nvSpPr>
        <p:spPr>
          <a:xfrm>
            <a:off x="2675192" y="862489"/>
            <a:ext cx="6841617" cy="44627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38100" tIns="38100" rIns="38100" bIns="38100" anchor="t">
            <a:spAutoFit/>
          </a:bodyPr>
          <a:lstStyle>
            <a:lvl1pPr algn="ctr" defTabSz="546100">
              <a:spcBef>
                <a:spcPts val="3800"/>
              </a:spcBef>
              <a:defRPr sz="3200">
                <a:solidFill>
                  <a:srgbClr val="9DA9A9"/>
                </a:solidFill>
              </a:defRPr>
            </a:lvl1pPr>
          </a:lstStyle>
          <a:p>
            <a:pPr defTabSz="409575" hangingPunct="0">
              <a:spcBef>
                <a:spcPts val="2850"/>
              </a:spcBef>
            </a:pPr>
            <a:r>
              <a:rPr sz="2400" b="1" kern="0">
                <a:latin typeface="Arial"/>
                <a:cs typeface="Arial"/>
                <a:sym typeface="Arial"/>
              </a:rPr>
              <a:t>Companies with Electric Models in Production</a:t>
            </a:r>
          </a:p>
        </p:txBody>
      </p:sp>
      <p:sp>
        <p:nvSpPr>
          <p:cNvPr id="8184" name="Aixam…"/>
          <p:cNvSpPr txBox="1"/>
          <p:nvPr/>
        </p:nvSpPr>
        <p:spPr>
          <a:xfrm>
            <a:off x="463060" y="1328726"/>
            <a:ext cx="2130479" cy="52403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4812" tIns="54812" rIns="54812" bIns="54812" anchor="t">
            <a:spAutoFit/>
          </a:bodyPr>
          <a:lstStyle/>
          <a:p>
            <a:pPr algn="ctr" defTabSz="528638" hangingPunct="0">
              <a:lnSpc>
                <a:spcPct val="150000"/>
              </a:lnSpc>
              <a:defRPr sz="3000"/>
            </a:pPr>
            <a:r>
              <a:rPr sz="2250" b="1" kern="0" err="1">
                <a:solidFill>
                  <a:srgbClr val="FFFFFF"/>
                </a:solidFill>
                <a:latin typeface="Arial"/>
                <a:cs typeface="Arial"/>
                <a:sym typeface="Arial"/>
              </a:rPr>
              <a:t>Aixam</a:t>
            </a:r>
            <a:endParaRPr sz="2250" b="1" kern="0">
              <a:solidFill>
                <a:srgbClr val="FFFFFF"/>
              </a:solidFill>
              <a:latin typeface="Arial"/>
              <a:cs typeface="Arial"/>
              <a:sym typeface="Arial"/>
            </a:endParaRPr>
          </a:p>
          <a:p>
            <a:pPr algn="ctr" defTabSz="528638" hangingPunct="0">
              <a:lnSpc>
                <a:spcPct val="150000"/>
              </a:lnSpc>
              <a:defRPr sz="3000"/>
            </a:pPr>
            <a:r>
              <a:rPr sz="2250" b="1" kern="0">
                <a:solidFill>
                  <a:srgbClr val="FFFFFF"/>
                </a:solidFill>
                <a:latin typeface="Arial"/>
                <a:cs typeface="Arial"/>
                <a:sym typeface="Arial"/>
              </a:rPr>
              <a:t>Aston Martin</a:t>
            </a:r>
          </a:p>
          <a:p>
            <a:pPr algn="ctr" defTabSz="528638" hangingPunct="0">
              <a:lnSpc>
                <a:spcPct val="150000"/>
              </a:lnSpc>
              <a:defRPr sz="3000"/>
            </a:pPr>
            <a:r>
              <a:rPr sz="2250" b="1" kern="0">
                <a:solidFill>
                  <a:srgbClr val="FFFFFF"/>
                </a:solidFill>
                <a:latin typeface="Arial"/>
                <a:cs typeface="Arial"/>
                <a:sym typeface="Arial"/>
              </a:rPr>
              <a:t>Audi</a:t>
            </a:r>
          </a:p>
          <a:p>
            <a:pPr algn="ctr" defTabSz="528638" hangingPunct="0">
              <a:lnSpc>
                <a:spcPct val="150000"/>
              </a:lnSpc>
              <a:defRPr sz="3000"/>
            </a:pPr>
            <a:r>
              <a:rPr sz="2250" b="1" kern="0">
                <a:solidFill>
                  <a:srgbClr val="FFFFFF"/>
                </a:solidFill>
                <a:latin typeface="Arial"/>
                <a:cs typeface="Arial"/>
                <a:sym typeface="Arial"/>
              </a:rPr>
              <a:t>BAIC</a:t>
            </a:r>
          </a:p>
          <a:p>
            <a:pPr algn="ctr" defTabSz="528638" hangingPunct="0">
              <a:lnSpc>
                <a:spcPct val="150000"/>
              </a:lnSpc>
              <a:defRPr sz="3000"/>
            </a:pPr>
            <a:r>
              <a:rPr sz="2250" b="1" kern="0">
                <a:solidFill>
                  <a:srgbClr val="FFFFFF"/>
                </a:solidFill>
                <a:latin typeface="Arial"/>
                <a:cs typeface="Arial"/>
                <a:sym typeface="Arial"/>
              </a:rPr>
              <a:t>BMW</a:t>
            </a:r>
          </a:p>
          <a:p>
            <a:pPr algn="ctr" defTabSz="528638" hangingPunct="0">
              <a:lnSpc>
                <a:spcPct val="150000"/>
              </a:lnSpc>
              <a:defRPr sz="3000"/>
            </a:pPr>
            <a:r>
              <a:rPr sz="2250" b="1" kern="0" err="1">
                <a:solidFill>
                  <a:srgbClr val="FFFFFF"/>
                </a:solidFill>
                <a:latin typeface="Arial"/>
                <a:cs typeface="Arial"/>
                <a:sym typeface="Arial"/>
              </a:rPr>
              <a:t>Bolloré</a:t>
            </a:r>
            <a:endParaRPr sz="2250" b="1" kern="0">
              <a:solidFill>
                <a:srgbClr val="FFFFFF"/>
              </a:solidFill>
              <a:latin typeface="Arial"/>
              <a:cs typeface="Arial"/>
              <a:sym typeface="Arial"/>
            </a:endParaRPr>
          </a:p>
          <a:p>
            <a:pPr algn="ctr" defTabSz="528638" hangingPunct="0">
              <a:lnSpc>
                <a:spcPct val="150000"/>
              </a:lnSpc>
              <a:defRPr sz="3000"/>
            </a:pPr>
            <a:r>
              <a:rPr sz="2250" b="1" kern="0">
                <a:solidFill>
                  <a:srgbClr val="FFFFFF"/>
                </a:solidFill>
                <a:latin typeface="Arial"/>
                <a:cs typeface="Arial"/>
                <a:sym typeface="Arial"/>
              </a:rPr>
              <a:t>Buddy Electric</a:t>
            </a:r>
          </a:p>
          <a:p>
            <a:pPr algn="ctr" defTabSz="528638" hangingPunct="0">
              <a:lnSpc>
                <a:spcPct val="150000"/>
              </a:lnSpc>
              <a:defRPr sz="3000"/>
            </a:pPr>
            <a:r>
              <a:rPr sz="2250" b="1" kern="0">
                <a:solidFill>
                  <a:srgbClr val="FFFFFF"/>
                </a:solidFill>
                <a:latin typeface="Arial"/>
                <a:cs typeface="Arial"/>
                <a:sym typeface="Arial"/>
              </a:rPr>
              <a:t>BYD</a:t>
            </a:r>
          </a:p>
          <a:p>
            <a:pPr algn="ctr" defTabSz="528638" hangingPunct="0">
              <a:lnSpc>
                <a:spcPct val="150000"/>
              </a:lnSpc>
              <a:defRPr sz="3000"/>
            </a:pPr>
            <a:r>
              <a:rPr sz="2250" b="1" kern="0" err="1">
                <a:solidFill>
                  <a:srgbClr val="FFFFFF"/>
                </a:solidFill>
                <a:latin typeface="Arial"/>
                <a:cs typeface="Arial"/>
                <a:sym typeface="Arial"/>
              </a:rPr>
              <a:t>ChangAn</a:t>
            </a:r>
            <a:endParaRPr sz="2250" b="1" kern="0">
              <a:solidFill>
                <a:srgbClr val="FFFFFF"/>
              </a:solidFill>
              <a:latin typeface="Arial"/>
              <a:cs typeface="Arial"/>
              <a:sym typeface="Arial"/>
            </a:endParaRPr>
          </a:p>
          <a:p>
            <a:pPr algn="ctr" defTabSz="528638" hangingPunct="0">
              <a:lnSpc>
                <a:spcPct val="150000"/>
              </a:lnSpc>
              <a:defRPr sz="3000"/>
            </a:pPr>
            <a:r>
              <a:rPr sz="2250" b="1" kern="0">
                <a:solidFill>
                  <a:srgbClr val="FFFFFF"/>
                </a:solidFill>
                <a:latin typeface="Arial"/>
                <a:cs typeface="Arial"/>
                <a:sym typeface="Arial"/>
              </a:rPr>
              <a:t>Chery</a:t>
            </a:r>
          </a:p>
        </p:txBody>
      </p:sp>
      <p:sp>
        <p:nvSpPr>
          <p:cNvPr id="8185" name="Chevy…"/>
          <p:cNvSpPr txBox="1"/>
          <p:nvPr/>
        </p:nvSpPr>
        <p:spPr>
          <a:xfrm>
            <a:off x="2656994" y="1328726"/>
            <a:ext cx="2210629" cy="52403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4812" tIns="54812" rIns="54812" bIns="54812" anchor="t">
            <a:spAutoFit/>
          </a:bodyPr>
          <a:lstStyle/>
          <a:p>
            <a:pPr algn="ctr" defTabSz="528638" hangingPunct="0">
              <a:lnSpc>
                <a:spcPct val="150000"/>
              </a:lnSpc>
              <a:defRPr sz="3000"/>
            </a:pPr>
            <a:r>
              <a:rPr sz="2250" b="1" kern="0">
                <a:solidFill>
                  <a:srgbClr val="FFFFFF"/>
                </a:solidFill>
                <a:latin typeface="Arial"/>
                <a:cs typeface="Arial"/>
                <a:sym typeface="Arial"/>
              </a:rPr>
              <a:t>Chevy</a:t>
            </a:r>
          </a:p>
          <a:p>
            <a:pPr algn="ctr" defTabSz="528638" hangingPunct="0">
              <a:lnSpc>
                <a:spcPct val="150000"/>
              </a:lnSpc>
              <a:defRPr sz="3000"/>
            </a:pPr>
            <a:r>
              <a:rPr sz="2250" b="1" kern="0">
                <a:solidFill>
                  <a:srgbClr val="FFFFFF"/>
                </a:solidFill>
                <a:latin typeface="Arial"/>
                <a:cs typeface="Arial"/>
                <a:sym typeface="Arial"/>
              </a:rPr>
              <a:t>Citroën</a:t>
            </a:r>
          </a:p>
          <a:p>
            <a:pPr algn="ctr" defTabSz="528638" hangingPunct="0">
              <a:lnSpc>
                <a:spcPct val="150000"/>
              </a:lnSpc>
              <a:defRPr sz="3000"/>
            </a:pPr>
            <a:r>
              <a:rPr sz="2250" b="1" kern="0" err="1">
                <a:solidFill>
                  <a:srgbClr val="FFFFFF"/>
                </a:solidFill>
                <a:latin typeface="Arial"/>
                <a:cs typeface="Arial"/>
                <a:sym typeface="Arial"/>
              </a:rPr>
              <a:t>Citydom</a:t>
            </a:r>
            <a:r>
              <a:rPr sz="2250" b="1" kern="0">
                <a:solidFill>
                  <a:srgbClr val="FFFFFF"/>
                </a:solidFill>
                <a:latin typeface="Arial"/>
                <a:cs typeface="Arial"/>
                <a:sym typeface="Arial"/>
              </a:rPr>
              <a:t> GmbH</a:t>
            </a:r>
          </a:p>
          <a:p>
            <a:pPr algn="ctr" defTabSz="528638" hangingPunct="0">
              <a:lnSpc>
                <a:spcPct val="150000"/>
              </a:lnSpc>
              <a:defRPr sz="3000"/>
            </a:pPr>
            <a:r>
              <a:rPr sz="2250" b="1" kern="0">
                <a:solidFill>
                  <a:srgbClr val="FFFFFF"/>
                </a:solidFill>
                <a:latin typeface="Arial"/>
                <a:cs typeface="Arial"/>
                <a:sym typeface="Arial"/>
              </a:rPr>
              <a:t>CODA</a:t>
            </a:r>
          </a:p>
          <a:p>
            <a:pPr algn="ctr" defTabSz="528638" hangingPunct="0">
              <a:lnSpc>
                <a:spcPct val="150000"/>
              </a:lnSpc>
              <a:defRPr sz="3000"/>
            </a:pPr>
            <a:r>
              <a:rPr sz="2250" b="1" kern="0">
                <a:solidFill>
                  <a:srgbClr val="FFFFFF"/>
                </a:solidFill>
                <a:latin typeface="Arial"/>
                <a:cs typeface="Arial"/>
                <a:sym typeface="Arial"/>
              </a:rPr>
              <a:t>Daimler</a:t>
            </a:r>
          </a:p>
          <a:p>
            <a:pPr algn="ctr" defTabSz="528638" hangingPunct="0">
              <a:lnSpc>
                <a:spcPct val="150000"/>
              </a:lnSpc>
              <a:defRPr sz="3000"/>
            </a:pPr>
            <a:r>
              <a:rPr sz="2250" b="1" kern="0" err="1">
                <a:solidFill>
                  <a:srgbClr val="FFFFFF"/>
                </a:solidFill>
                <a:latin typeface="Arial"/>
                <a:cs typeface="Arial"/>
                <a:sym typeface="Arial"/>
              </a:rPr>
              <a:t>Exagon</a:t>
            </a:r>
            <a:endParaRPr sz="2250" b="1" kern="0">
              <a:solidFill>
                <a:srgbClr val="FFFFFF"/>
              </a:solidFill>
              <a:latin typeface="Arial"/>
              <a:cs typeface="Arial"/>
              <a:sym typeface="Arial"/>
            </a:endParaRPr>
          </a:p>
          <a:p>
            <a:pPr algn="ctr" defTabSz="528638" hangingPunct="0">
              <a:lnSpc>
                <a:spcPct val="150000"/>
              </a:lnSpc>
              <a:defRPr sz="3000"/>
            </a:pPr>
            <a:r>
              <a:rPr sz="2250" b="1" kern="0">
                <a:solidFill>
                  <a:srgbClr val="FFFFFF"/>
                </a:solidFill>
                <a:latin typeface="Arial"/>
                <a:cs typeface="Arial"/>
                <a:sym typeface="Arial"/>
              </a:rPr>
              <a:t>Fiat</a:t>
            </a:r>
          </a:p>
          <a:p>
            <a:pPr algn="ctr" defTabSz="528638" hangingPunct="0">
              <a:lnSpc>
                <a:spcPct val="150000"/>
              </a:lnSpc>
              <a:defRPr sz="3000"/>
            </a:pPr>
            <a:r>
              <a:rPr sz="2250" b="1" kern="0" err="1">
                <a:solidFill>
                  <a:srgbClr val="FFFFFF"/>
                </a:solidFill>
                <a:latin typeface="Arial"/>
                <a:cs typeface="Arial"/>
                <a:sym typeface="Arial"/>
              </a:rPr>
              <a:t>Fisker</a:t>
            </a:r>
            <a:endParaRPr sz="2250" b="1" kern="0">
              <a:solidFill>
                <a:srgbClr val="FFFFFF"/>
              </a:solidFill>
              <a:latin typeface="Arial"/>
              <a:cs typeface="Arial"/>
              <a:sym typeface="Arial"/>
            </a:endParaRPr>
          </a:p>
          <a:p>
            <a:pPr algn="ctr" defTabSz="528638" hangingPunct="0">
              <a:lnSpc>
                <a:spcPct val="150000"/>
              </a:lnSpc>
              <a:defRPr sz="3000"/>
            </a:pPr>
            <a:r>
              <a:rPr sz="2250" b="1" kern="0">
                <a:solidFill>
                  <a:srgbClr val="FFFFFF"/>
                </a:solidFill>
                <a:latin typeface="Arial"/>
                <a:cs typeface="Arial"/>
                <a:sym typeface="Arial"/>
              </a:rPr>
              <a:t>Ford</a:t>
            </a:r>
          </a:p>
          <a:p>
            <a:pPr algn="ctr" defTabSz="528638" hangingPunct="0">
              <a:lnSpc>
                <a:spcPct val="150000"/>
              </a:lnSpc>
              <a:defRPr sz="3000"/>
            </a:pPr>
            <a:r>
              <a:rPr sz="2250" b="1" kern="0" err="1">
                <a:solidFill>
                  <a:srgbClr val="FFFFFF"/>
                </a:solidFill>
                <a:latin typeface="Arial"/>
                <a:cs typeface="Arial"/>
                <a:sym typeface="Arial"/>
              </a:rPr>
              <a:t>Geely</a:t>
            </a:r>
            <a:endParaRPr sz="2250" b="1" kern="0">
              <a:solidFill>
                <a:srgbClr val="FFFFFF"/>
              </a:solidFill>
              <a:latin typeface="Arial"/>
              <a:cs typeface="Arial"/>
              <a:sym typeface="Arial"/>
            </a:endParaRPr>
          </a:p>
        </p:txBody>
      </p:sp>
      <p:sp>
        <p:nvSpPr>
          <p:cNvPr id="8186" name="GM…"/>
          <p:cNvSpPr txBox="1"/>
          <p:nvPr/>
        </p:nvSpPr>
        <p:spPr>
          <a:xfrm>
            <a:off x="5391437" y="1328726"/>
            <a:ext cx="1409127" cy="52403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4812" tIns="54812" rIns="54812" bIns="54812" anchor="t">
            <a:spAutoFit/>
          </a:bodyPr>
          <a:lstStyle/>
          <a:p>
            <a:pPr algn="ctr" defTabSz="528638" hangingPunct="0">
              <a:lnSpc>
                <a:spcPct val="150000"/>
              </a:lnSpc>
              <a:defRPr sz="3000"/>
            </a:pPr>
            <a:r>
              <a:rPr sz="2250" b="1" kern="0">
                <a:solidFill>
                  <a:srgbClr val="FFFFFF"/>
                </a:solidFill>
                <a:latin typeface="Arial"/>
                <a:cs typeface="Arial"/>
                <a:sym typeface="Arial"/>
              </a:rPr>
              <a:t>GM</a:t>
            </a:r>
          </a:p>
          <a:p>
            <a:pPr algn="ctr" defTabSz="528638" hangingPunct="0">
              <a:lnSpc>
                <a:spcPct val="150000"/>
              </a:lnSpc>
              <a:defRPr sz="3000"/>
            </a:pPr>
            <a:r>
              <a:rPr sz="2250" b="1" kern="0" err="1">
                <a:solidFill>
                  <a:srgbClr val="FFFFFF"/>
                </a:solidFill>
                <a:latin typeface="Arial"/>
                <a:cs typeface="Arial"/>
                <a:sym typeface="Arial"/>
              </a:rPr>
              <a:t>Goupil</a:t>
            </a:r>
            <a:endParaRPr sz="2250" b="1" kern="0">
              <a:solidFill>
                <a:srgbClr val="FFFFFF"/>
              </a:solidFill>
              <a:latin typeface="Arial"/>
              <a:cs typeface="Arial"/>
              <a:sym typeface="Arial"/>
            </a:endParaRPr>
          </a:p>
          <a:p>
            <a:pPr algn="ctr" defTabSz="528638" hangingPunct="0">
              <a:lnSpc>
                <a:spcPct val="150000"/>
              </a:lnSpc>
              <a:defRPr sz="3000"/>
            </a:pPr>
            <a:r>
              <a:rPr sz="2250" b="1" kern="0">
                <a:solidFill>
                  <a:srgbClr val="FFFFFF"/>
                </a:solidFill>
                <a:latin typeface="Arial"/>
                <a:cs typeface="Arial"/>
                <a:sym typeface="Arial"/>
              </a:rPr>
              <a:t>Honda</a:t>
            </a:r>
          </a:p>
          <a:p>
            <a:pPr algn="ctr" defTabSz="528638" hangingPunct="0">
              <a:lnSpc>
                <a:spcPct val="150000"/>
              </a:lnSpc>
              <a:defRPr sz="3000"/>
            </a:pPr>
            <a:r>
              <a:rPr sz="2250" b="1" kern="0">
                <a:solidFill>
                  <a:srgbClr val="FFFFFF"/>
                </a:solidFill>
                <a:latin typeface="Arial"/>
                <a:cs typeface="Arial"/>
                <a:sym typeface="Arial"/>
              </a:rPr>
              <a:t>Hyundai</a:t>
            </a:r>
          </a:p>
          <a:p>
            <a:pPr algn="ctr" defTabSz="528638" hangingPunct="0">
              <a:lnSpc>
                <a:spcPct val="150000"/>
              </a:lnSpc>
              <a:defRPr sz="3000"/>
            </a:pPr>
            <a:r>
              <a:rPr sz="2250" b="1" kern="0">
                <a:solidFill>
                  <a:srgbClr val="FFFFFF"/>
                </a:solidFill>
                <a:latin typeface="Arial"/>
                <a:cs typeface="Arial"/>
                <a:sym typeface="Arial"/>
              </a:rPr>
              <a:t>JAC</a:t>
            </a:r>
          </a:p>
          <a:p>
            <a:pPr algn="ctr" defTabSz="528638" hangingPunct="0">
              <a:lnSpc>
                <a:spcPct val="150000"/>
              </a:lnSpc>
              <a:defRPr sz="3000"/>
            </a:pPr>
            <a:r>
              <a:rPr sz="2250" b="1" kern="0">
                <a:solidFill>
                  <a:srgbClr val="FFFFFF"/>
                </a:solidFill>
                <a:latin typeface="Arial"/>
                <a:cs typeface="Arial"/>
                <a:sym typeface="Arial"/>
              </a:rPr>
              <a:t>Kandi</a:t>
            </a:r>
          </a:p>
          <a:p>
            <a:pPr algn="ctr" defTabSz="528638" hangingPunct="0">
              <a:lnSpc>
                <a:spcPct val="150000"/>
              </a:lnSpc>
              <a:defRPr sz="3000"/>
            </a:pPr>
            <a:r>
              <a:rPr sz="2250" b="1" kern="0" err="1">
                <a:solidFill>
                  <a:srgbClr val="FFFFFF"/>
                </a:solidFill>
                <a:latin typeface="Arial"/>
                <a:cs typeface="Arial"/>
                <a:sym typeface="Arial"/>
              </a:rPr>
              <a:t>Kantanka</a:t>
            </a:r>
            <a:endParaRPr sz="2250" b="1" kern="0">
              <a:solidFill>
                <a:srgbClr val="FFFFFF"/>
              </a:solidFill>
              <a:latin typeface="Arial"/>
              <a:cs typeface="Arial"/>
              <a:sym typeface="Arial"/>
            </a:endParaRPr>
          </a:p>
          <a:p>
            <a:pPr algn="ctr" defTabSz="528638" hangingPunct="0">
              <a:lnSpc>
                <a:spcPct val="150000"/>
              </a:lnSpc>
              <a:defRPr sz="3000"/>
            </a:pPr>
            <a:r>
              <a:rPr sz="2250" b="1" kern="0">
                <a:solidFill>
                  <a:srgbClr val="FFFFFF"/>
                </a:solidFill>
                <a:latin typeface="Arial"/>
                <a:cs typeface="Arial"/>
                <a:sym typeface="Arial"/>
              </a:rPr>
              <a:t>Kia</a:t>
            </a:r>
          </a:p>
          <a:p>
            <a:pPr algn="ctr" defTabSz="528638" hangingPunct="0">
              <a:lnSpc>
                <a:spcPct val="150000"/>
              </a:lnSpc>
              <a:defRPr sz="3000"/>
            </a:pPr>
            <a:r>
              <a:rPr sz="2250" b="1" kern="0" err="1">
                <a:solidFill>
                  <a:srgbClr val="FFFFFF"/>
                </a:solidFill>
                <a:latin typeface="Arial"/>
                <a:cs typeface="Arial"/>
                <a:sym typeface="Arial"/>
              </a:rPr>
              <a:t>Kyburz</a:t>
            </a:r>
            <a:endParaRPr sz="2250" b="1" kern="0">
              <a:solidFill>
                <a:srgbClr val="FFFFFF"/>
              </a:solidFill>
              <a:latin typeface="Arial"/>
              <a:cs typeface="Arial"/>
              <a:sym typeface="Arial"/>
            </a:endParaRPr>
          </a:p>
          <a:p>
            <a:pPr algn="ctr" defTabSz="528638" hangingPunct="0">
              <a:lnSpc>
                <a:spcPct val="150000"/>
              </a:lnSpc>
              <a:defRPr sz="3000"/>
            </a:pPr>
            <a:r>
              <a:rPr sz="2250" b="1" kern="0">
                <a:solidFill>
                  <a:srgbClr val="FFFFFF"/>
                </a:solidFill>
                <a:latin typeface="Arial"/>
                <a:cs typeface="Arial"/>
                <a:sym typeface="Arial"/>
              </a:rPr>
              <a:t>Mahindra</a:t>
            </a:r>
          </a:p>
        </p:txBody>
      </p:sp>
      <p:sp>
        <p:nvSpPr>
          <p:cNvPr id="8187" name="Mercedes-Benz…"/>
          <p:cNvSpPr txBox="1"/>
          <p:nvPr/>
        </p:nvSpPr>
        <p:spPr>
          <a:xfrm>
            <a:off x="7317297" y="1328726"/>
            <a:ext cx="2226658" cy="524030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4812" tIns="54812" rIns="54812" bIns="54812" anchor="t">
            <a:spAutoFit/>
          </a:bodyPr>
          <a:lstStyle/>
          <a:p>
            <a:pPr algn="ctr" defTabSz="528638" hangingPunct="0">
              <a:lnSpc>
                <a:spcPct val="150000"/>
              </a:lnSpc>
              <a:defRPr sz="3000"/>
            </a:pPr>
            <a:r>
              <a:rPr sz="2250" b="1" kern="0">
                <a:solidFill>
                  <a:srgbClr val="FFFFFF"/>
                </a:solidFill>
                <a:latin typeface="Arial"/>
                <a:cs typeface="Arial"/>
                <a:sym typeface="Arial"/>
              </a:rPr>
              <a:t>Mercedes-Benz</a:t>
            </a:r>
          </a:p>
          <a:p>
            <a:pPr algn="ctr" defTabSz="528638" hangingPunct="0">
              <a:lnSpc>
                <a:spcPct val="150000"/>
              </a:lnSpc>
              <a:defRPr sz="3000"/>
            </a:pPr>
            <a:r>
              <a:rPr sz="2250" b="1" kern="0">
                <a:solidFill>
                  <a:srgbClr val="FFFFFF"/>
                </a:solidFill>
                <a:latin typeface="Arial"/>
                <a:cs typeface="Arial"/>
                <a:sym typeface="Arial"/>
              </a:rPr>
              <a:t>Mitsubishi</a:t>
            </a:r>
          </a:p>
          <a:p>
            <a:pPr algn="ctr" defTabSz="528638" hangingPunct="0">
              <a:lnSpc>
                <a:spcPct val="150000"/>
              </a:lnSpc>
              <a:defRPr sz="3000"/>
            </a:pPr>
            <a:r>
              <a:rPr sz="2250" b="1" kern="0">
                <a:solidFill>
                  <a:srgbClr val="FFFFFF"/>
                </a:solidFill>
                <a:latin typeface="Arial"/>
                <a:cs typeface="Arial"/>
                <a:sym typeface="Arial"/>
              </a:rPr>
              <a:t>Mullen</a:t>
            </a:r>
          </a:p>
          <a:p>
            <a:pPr algn="ctr" defTabSz="528638" hangingPunct="0">
              <a:lnSpc>
                <a:spcPct val="150000"/>
              </a:lnSpc>
              <a:defRPr sz="3000"/>
            </a:pPr>
            <a:r>
              <a:rPr sz="2250" b="1" kern="0">
                <a:solidFill>
                  <a:srgbClr val="FFFFFF"/>
                </a:solidFill>
                <a:latin typeface="Arial"/>
                <a:cs typeface="Arial"/>
                <a:sym typeface="Arial"/>
              </a:rPr>
              <a:t>NIO</a:t>
            </a:r>
          </a:p>
          <a:p>
            <a:pPr algn="ctr" defTabSz="528638" hangingPunct="0">
              <a:lnSpc>
                <a:spcPct val="150000"/>
              </a:lnSpc>
              <a:defRPr sz="3000"/>
            </a:pPr>
            <a:r>
              <a:rPr sz="2250" b="1" kern="0">
                <a:solidFill>
                  <a:srgbClr val="FFFFFF"/>
                </a:solidFill>
                <a:latin typeface="Arial"/>
                <a:cs typeface="Arial"/>
                <a:sym typeface="Arial"/>
              </a:rPr>
              <a:t>Nissan</a:t>
            </a:r>
          </a:p>
          <a:p>
            <a:pPr algn="ctr" defTabSz="528638" hangingPunct="0">
              <a:lnSpc>
                <a:spcPct val="150000"/>
              </a:lnSpc>
              <a:defRPr sz="3000"/>
            </a:pPr>
            <a:r>
              <a:rPr sz="2250" b="1" kern="0">
                <a:solidFill>
                  <a:srgbClr val="FFFFFF"/>
                </a:solidFill>
                <a:latin typeface="Arial"/>
                <a:cs typeface="Arial"/>
                <a:sym typeface="Arial"/>
              </a:rPr>
              <a:t>Opel</a:t>
            </a:r>
          </a:p>
          <a:p>
            <a:pPr algn="ctr" defTabSz="528638" hangingPunct="0">
              <a:lnSpc>
                <a:spcPct val="150000"/>
              </a:lnSpc>
              <a:defRPr sz="3000"/>
            </a:pPr>
            <a:r>
              <a:rPr sz="2250" b="1" kern="0">
                <a:solidFill>
                  <a:srgbClr val="FFFFFF"/>
                </a:solidFill>
                <a:latin typeface="Arial"/>
                <a:cs typeface="Arial"/>
                <a:sym typeface="Arial"/>
              </a:rPr>
              <a:t>Peugeot</a:t>
            </a:r>
          </a:p>
          <a:p>
            <a:pPr algn="ctr" defTabSz="528638" hangingPunct="0">
              <a:lnSpc>
                <a:spcPct val="150000"/>
              </a:lnSpc>
              <a:defRPr sz="3000"/>
            </a:pPr>
            <a:r>
              <a:rPr sz="2250" b="1" kern="0" err="1">
                <a:solidFill>
                  <a:srgbClr val="FFFFFF"/>
                </a:solidFill>
                <a:latin typeface="Arial"/>
                <a:cs typeface="Arial"/>
                <a:sym typeface="Arial"/>
              </a:rPr>
              <a:t>Qiantu</a:t>
            </a:r>
            <a:endParaRPr sz="2250" b="1" kern="0">
              <a:solidFill>
                <a:srgbClr val="FFFFFF"/>
              </a:solidFill>
              <a:latin typeface="Arial"/>
              <a:cs typeface="Arial"/>
              <a:sym typeface="Arial"/>
            </a:endParaRPr>
          </a:p>
          <a:p>
            <a:pPr algn="ctr" defTabSz="528638" hangingPunct="0">
              <a:lnSpc>
                <a:spcPct val="150000"/>
              </a:lnSpc>
              <a:defRPr sz="3000"/>
            </a:pPr>
            <a:r>
              <a:rPr sz="2250" b="1" kern="0" err="1">
                <a:solidFill>
                  <a:srgbClr val="FFFFFF"/>
                </a:solidFill>
                <a:latin typeface="Arial"/>
                <a:cs typeface="Arial"/>
                <a:sym typeface="Arial"/>
              </a:rPr>
              <a:t>Rayttle</a:t>
            </a:r>
            <a:endParaRPr sz="2250" b="1" kern="0">
              <a:solidFill>
                <a:srgbClr val="FFFFFF"/>
              </a:solidFill>
              <a:latin typeface="Arial"/>
              <a:cs typeface="Arial"/>
              <a:sym typeface="Arial"/>
            </a:endParaRPr>
          </a:p>
          <a:p>
            <a:pPr algn="ctr" defTabSz="528638" hangingPunct="0">
              <a:lnSpc>
                <a:spcPct val="150000"/>
              </a:lnSpc>
              <a:defRPr sz="3000"/>
            </a:pPr>
            <a:r>
              <a:rPr sz="2250" b="1" kern="0">
                <a:solidFill>
                  <a:srgbClr val="FFFFFF"/>
                </a:solidFill>
                <a:latin typeface="Arial"/>
                <a:cs typeface="Arial"/>
                <a:sym typeface="Arial"/>
              </a:rPr>
              <a:t>Renault</a:t>
            </a:r>
          </a:p>
        </p:txBody>
      </p:sp>
      <p:sp>
        <p:nvSpPr>
          <p:cNvPr id="8188" name="$mart…"/>
          <p:cNvSpPr txBox="1"/>
          <p:nvPr/>
        </p:nvSpPr>
        <p:spPr>
          <a:xfrm>
            <a:off x="9986785" y="1347861"/>
            <a:ext cx="1777818" cy="47209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4812" tIns="54812" rIns="54812" bIns="54812" anchor="t">
            <a:spAutoFit/>
          </a:bodyPr>
          <a:lstStyle/>
          <a:p>
            <a:pPr algn="ctr" defTabSz="528638" hangingPunct="0">
              <a:lnSpc>
                <a:spcPct val="150000"/>
              </a:lnSpc>
              <a:defRPr sz="3000"/>
            </a:pPr>
            <a:r>
              <a:rPr sz="2250" b="1" kern="0">
                <a:solidFill>
                  <a:srgbClr val="FFFFFF"/>
                </a:solidFill>
                <a:latin typeface="Arial"/>
                <a:cs typeface="Arial"/>
                <a:sym typeface="Arial"/>
              </a:rPr>
              <a:t>$mart</a:t>
            </a:r>
          </a:p>
          <a:p>
            <a:pPr algn="ctr" defTabSz="528638" hangingPunct="0">
              <a:lnSpc>
                <a:spcPct val="150000"/>
              </a:lnSpc>
              <a:defRPr sz="3000"/>
            </a:pPr>
            <a:r>
              <a:rPr sz="2250" b="1" kern="0">
                <a:solidFill>
                  <a:srgbClr val="FFFFFF"/>
                </a:solidFill>
                <a:latin typeface="Arial"/>
                <a:cs typeface="Arial"/>
                <a:sym typeface="Arial"/>
              </a:rPr>
              <a:t>Subaru</a:t>
            </a:r>
          </a:p>
          <a:p>
            <a:pPr algn="ctr" defTabSz="528638" hangingPunct="0">
              <a:lnSpc>
                <a:spcPct val="150000"/>
              </a:lnSpc>
              <a:defRPr sz="3000"/>
            </a:pPr>
            <a:r>
              <a:rPr sz="2250" b="1" kern="0">
                <a:solidFill>
                  <a:srgbClr val="FFFFFF"/>
                </a:solidFill>
                <a:latin typeface="Arial"/>
                <a:cs typeface="Arial"/>
                <a:sym typeface="Arial"/>
              </a:rPr>
              <a:t>Tata</a:t>
            </a:r>
          </a:p>
          <a:p>
            <a:pPr algn="ctr" defTabSz="528638" hangingPunct="0">
              <a:lnSpc>
                <a:spcPct val="150000"/>
              </a:lnSpc>
              <a:defRPr sz="3000"/>
            </a:pPr>
            <a:r>
              <a:rPr sz="2250" b="1" kern="0">
                <a:solidFill>
                  <a:srgbClr val="FFFFFF"/>
                </a:solidFill>
                <a:latin typeface="Arial"/>
                <a:cs typeface="Arial"/>
                <a:sym typeface="Arial"/>
              </a:rPr>
              <a:t>Tesla</a:t>
            </a:r>
          </a:p>
          <a:p>
            <a:pPr algn="ctr" defTabSz="528638" hangingPunct="0">
              <a:lnSpc>
                <a:spcPct val="150000"/>
              </a:lnSpc>
              <a:defRPr sz="3000"/>
            </a:pPr>
            <a:r>
              <a:rPr sz="2250" b="1" kern="0">
                <a:solidFill>
                  <a:srgbClr val="FFFFFF"/>
                </a:solidFill>
                <a:latin typeface="Arial"/>
                <a:cs typeface="Arial"/>
                <a:sym typeface="Arial"/>
              </a:rPr>
              <a:t>Toyota</a:t>
            </a:r>
          </a:p>
          <a:p>
            <a:pPr algn="ctr" defTabSz="528638" hangingPunct="0">
              <a:lnSpc>
                <a:spcPct val="150000"/>
              </a:lnSpc>
              <a:defRPr sz="3000"/>
            </a:pPr>
            <a:r>
              <a:rPr sz="2250" b="1" kern="0">
                <a:solidFill>
                  <a:srgbClr val="FFFFFF"/>
                </a:solidFill>
                <a:latin typeface="Arial"/>
                <a:cs typeface="Arial"/>
                <a:sym typeface="Arial"/>
              </a:rPr>
              <a:t>Trumpchi</a:t>
            </a:r>
          </a:p>
          <a:p>
            <a:pPr algn="ctr" defTabSz="528638" hangingPunct="0">
              <a:lnSpc>
                <a:spcPct val="150000"/>
              </a:lnSpc>
              <a:defRPr sz="3000"/>
            </a:pPr>
            <a:r>
              <a:rPr sz="2250" b="1" kern="0">
                <a:solidFill>
                  <a:srgbClr val="FFFFFF"/>
                </a:solidFill>
                <a:latin typeface="Arial"/>
                <a:cs typeface="Arial"/>
                <a:sym typeface="Arial"/>
              </a:rPr>
              <a:t>Venturi</a:t>
            </a:r>
          </a:p>
          <a:p>
            <a:pPr algn="ctr" defTabSz="528638" hangingPunct="0">
              <a:lnSpc>
                <a:spcPct val="150000"/>
              </a:lnSpc>
              <a:defRPr sz="3000"/>
            </a:pPr>
            <a:r>
              <a:rPr sz="2250" b="1" kern="0">
                <a:solidFill>
                  <a:srgbClr val="FFFFFF"/>
                </a:solidFill>
                <a:latin typeface="Arial"/>
                <a:cs typeface="Arial"/>
                <a:sym typeface="Arial"/>
              </a:rPr>
              <a:t>Volkswagen</a:t>
            </a:r>
          </a:p>
          <a:p>
            <a:pPr algn="ctr" defTabSz="528638" hangingPunct="0">
              <a:lnSpc>
                <a:spcPct val="150000"/>
              </a:lnSpc>
              <a:defRPr sz="3000"/>
            </a:pPr>
            <a:r>
              <a:rPr sz="2250" b="1" kern="0">
                <a:solidFill>
                  <a:srgbClr val="FFFFFF"/>
                </a:solidFill>
                <a:latin typeface="Arial"/>
                <a:cs typeface="Arial"/>
                <a:sym typeface="Arial"/>
              </a:rPr>
              <a:t>Zotye</a:t>
            </a:r>
          </a:p>
        </p:txBody>
      </p:sp>
    </p:spTree>
    <p:extLst>
      <p:ext uri="{BB962C8B-B14F-4D97-AF65-F5344CB8AC3E}">
        <p14:creationId xmlns:p14="http://schemas.microsoft.com/office/powerpoint/2010/main" val="268716747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8184"/>
                                        </p:tgtEl>
                                        <p:attrNameLst>
                                          <p:attrName>style.visibility</p:attrName>
                                        </p:attrNameLst>
                                      </p:cBhvr>
                                      <p:to>
                                        <p:strVal val="visible"/>
                                      </p:to>
                                    </p:set>
                                    <p:animEffect transition="in" filter="wipe(up)">
                                      <p:cBhvr>
                                        <p:cTn id="7" dur="600"/>
                                        <p:tgtEl>
                                          <p:spTgt spid="8184"/>
                                        </p:tgtEl>
                                      </p:cBhvr>
                                    </p:animEffect>
                                  </p:childTnLst>
                                </p:cTn>
                              </p:par>
                              <p:par>
                                <p:cTn id="8" presetID="22" presetClass="entr" presetSubtype="1" fill="hold" grpId="0" nodeType="withEffect">
                                  <p:stCondLst>
                                    <p:cond delay="400"/>
                                  </p:stCondLst>
                                  <p:iterate>
                                    <p:tmAbs val="0"/>
                                  </p:iterate>
                                  <p:childTnLst>
                                    <p:set>
                                      <p:cBhvr>
                                        <p:cTn id="9" fill="hold"/>
                                        <p:tgtEl>
                                          <p:spTgt spid="8185"/>
                                        </p:tgtEl>
                                        <p:attrNameLst>
                                          <p:attrName>style.visibility</p:attrName>
                                        </p:attrNameLst>
                                      </p:cBhvr>
                                      <p:to>
                                        <p:strVal val="visible"/>
                                      </p:to>
                                    </p:set>
                                    <p:animEffect transition="in" filter="wipe(up)">
                                      <p:cBhvr>
                                        <p:cTn id="10" dur="600"/>
                                        <p:tgtEl>
                                          <p:spTgt spid="8185"/>
                                        </p:tgtEl>
                                      </p:cBhvr>
                                    </p:animEffect>
                                  </p:childTnLst>
                                </p:cTn>
                              </p:par>
                              <p:par>
                                <p:cTn id="11" presetID="22" presetClass="entr" presetSubtype="1" fill="hold" grpId="0" nodeType="withEffect">
                                  <p:stCondLst>
                                    <p:cond delay="800"/>
                                  </p:stCondLst>
                                  <p:iterate>
                                    <p:tmAbs val="0"/>
                                  </p:iterate>
                                  <p:childTnLst>
                                    <p:set>
                                      <p:cBhvr>
                                        <p:cTn id="12" fill="hold"/>
                                        <p:tgtEl>
                                          <p:spTgt spid="8186"/>
                                        </p:tgtEl>
                                        <p:attrNameLst>
                                          <p:attrName>style.visibility</p:attrName>
                                        </p:attrNameLst>
                                      </p:cBhvr>
                                      <p:to>
                                        <p:strVal val="visible"/>
                                      </p:to>
                                    </p:set>
                                    <p:animEffect transition="in" filter="wipe(up)">
                                      <p:cBhvr>
                                        <p:cTn id="13" dur="600"/>
                                        <p:tgtEl>
                                          <p:spTgt spid="8186"/>
                                        </p:tgtEl>
                                      </p:cBhvr>
                                    </p:animEffect>
                                  </p:childTnLst>
                                </p:cTn>
                              </p:par>
                              <p:par>
                                <p:cTn id="14" presetID="22" presetClass="entr" presetSubtype="1" fill="hold" grpId="0" nodeType="withEffect">
                                  <p:stCondLst>
                                    <p:cond delay="1200"/>
                                  </p:stCondLst>
                                  <p:iterate>
                                    <p:tmAbs val="0"/>
                                  </p:iterate>
                                  <p:childTnLst>
                                    <p:set>
                                      <p:cBhvr>
                                        <p:cTn id="15" fill="hold"/>
                                        <p:tgtEl>
                                          <p:spTgt spid="8187"/>
                                        </p:tgtEl>
                                        <p:attrNameLst>
                                          <p:attrName>style.visibility</p:attrName>
                                        </p:attrNameLst>
                                      </p:cBhvr>
                                      <p:to>
                                        <p:strVal val="visible"/>
                                      </p:to>
                                    </p:set>
                                    <p:animEffect transition="in" filter="wipe(up)">
                                      <p:cBhvr>
                                        <p:cTn id="16" dur="600"/>
                                        <p:tgtEl>
                                          <p:spTgt spid="8187"/>
                                        </p:tgtEl>
                                      </p:cBhvr>
                                    </p:animEffect>
                                  </p:childTnLst>
                                </p:cTn>
                              </p:par>
                              <p:par>
                                <p:cTn id="17" presetID="22" presetClass="entr" presetSubtype="1" fill="hold" grpId="0" nodeType="withEffect">
                                  <p:stCondLst>
                                    <p:cond delay="1600"/>
                                  </p:stCondLst>
                                  <p:iterate>
                                    <p:tmAbs val="0"/>
                                  </p:iterate>
                                  <p:childTnLst>
                                    <p:set>
                                      <p:cBhvr>
                                        <p:cTn id="18" fill="hold"/>
                                        <p:tgtEl>
                                          <p:spTgt spid="8188"/>
                                        </p:tgtEl>
                                        <p:attrNameLst>
                                          <p:attrName>style.visibility</p:attrName>
                                        </p:attrNameLst>
                                      </p:cBhvr>
                                      <p:to>
                                        <p:strVal val="visible"/>
                                      </p:to>
                                    </p:set>
                                    <p:animEffect transition="in" filter="wipe(up)">
                                      <p:cBhvr>
                                        <p:cTn id="19" dur="600"/>
                                        <p:tgtEl>
                                          <p:spTgt spid="8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4" grpId="0" animBg="1" advAuto="0"/>
      <p:bldP spid="8185" grpId="0" animBg="1" advAuto="0"/>
      <p:bldP spid="8186" grpId="0" animBg="1" advAuto="0"/>
      <p:bldP spid="8187" grpId="0" animBg="1" advAuto="0"/>
      <p:bldP spid="8188"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6" name="Sea Level Rise"/>
          <p:cNvSpPr/>
          <p:nvPr/>
        </p:nvSpPr>
        <p:spPr>
          <a:xfrm>
            <a:off x="8582025" y="5324475"/>
            <a:ext cx="2636940"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Sea Level Rise</a:t>
            </a:r>
          </a:p>
        </p:txBody>
      </p:sp>
      <p:sp>
        <p:nvSpPr>
          <p:cNvPr id="3791" name="Infectious Diseases"/>
          <p:cNvSpPr/>
          <p:nvPr/>
        </p:nvSpPr>
        <p:spPr>
          <a:xfrm>
            <a:off x="8582025" y="4724400"/>
            <a:ext cx="3422412"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Infectious Diseases</a:t>
            </a:r>
          </a:p>
        </p:txBody>
      </p:sp>
      <p:sp>
        <p:nvSpPr>
          <p:cNvPr id="3792" name="Our Way of Life"/>
          <p:cNvSpPr/>
          <p:nvPr/>
        </p:nvSpPr>
        <p:spPr>
          <a:xfrm>
            <a:off x="8582025" y="4124325"/>
            <a:ext cx="2763577"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Our Way of Life</a:t>
            </a:r>
          </a:p>
        </p:txBody>
      </p:sp>
      <p:sp>
        <p:nvSpPr>
          <p:cNvPr id="3789" name="Ecosystem Loss"/>
          <p:cNvSpPr/>
          <p:nvPr/>
        </p:nvSpPr>
        <p:spPr>
          <a:xfrm>
            <a:off x="8582025" y="3524250"/>
            <a:ext cx="2936701"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Ecosystem Loss</a:t>
            </a:r>
          </a:p>
        </p:txBody>
      </p:sp>
      <p:sp>
        <p:nvSpPr>
          <p:cNvPr id="3788" name="Water Scarcity"/>
          <p:cNvSpPr/>
          <p:nvPr/>
        </p:nvSpPr>
        <p:spPr>
          <a:xfrm>
            <a:off x="8582026" y="2924175"/>
            <a:ext cx="2619307"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Water Scarcity</a:t>
            </a:r>
          </a:p>
        </p:txBody>
      </p:sp>
      <p:sp>
        <p:nvSpPr>
          <p:cNvPr id="3787" name="Famine"/>
          <p:cNvSpPr/>
          <p:nvPr/>
        </p:nvSpPr>
        <p:spPr>
          <a:xfrm>
            <a:off x="8582025" y="2324100"/>
            <a:ext cx="1457130"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Famine</a:t>
            </a:r>
          </a:p>
        </p:txBody>
      </p:sp>
      <p:sp>
        <p:nvSpPr>
          <p:cNvPr id="3781" name="Melting Glaciers"/>
          <p:cNvSpPr/>
          <p:nvPr/>
        </p:nvSpPr>
        <p:spPr>
          <a:xfrm>
            <a:off x="8582026" y="1724025"/>
            <a:ext cx="2877391"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Melting Glaciers</a:t>
            </a:r>
          </a:p>
        </p:txBody>
      </p:sp>
      <p:sp>
        <p:nvSpPr>
          <p:cNvPr id="3790" name="Species Extinction"/>
          <p:cNvSpPr/>
          <p:nvPr/>
        </p:nvSpPr>
        <p:spPr>
          <a:xfrm>
            <a:off x="8582025" y="1123950"/>
            <a:ext cx="3270126"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Species Extinction</a:t>
            </a:r>
          </a:p>
        </p:txBody>
      </p:sp>
      <p:sp>
        <p:nvSpPr>
          <p:cNvPr id="3784" name="Climate Refugees"/>
          <p:cNvSpPr/>
          <p:nvPr/>
        </p:nvSpPr>
        <p:spPr>
          <a:xfrm>
            <a:off x="561975" y="5324475"/>
            <a:ext cx="3105017"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Climate Refugees</a:t>
            </a:r>
          </a:p>
        </p:txBody>
      </p:sp>
      <p:sp>
        <p:nvSpPr>
          <p:cNvPr id="3783" name="Infrastructure Loss"/>
          <p:cNvSpPr/>
          <p:nvPr/>
        </p:nvSpPr>
        <p:spPr>
          <a:xfrm>
            <a:off x="561975" y="4724400"/>
            <a:ext cx="3347070"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Infrastructure Loss</a:t>
            </a:r>
          </a:p>
        </p:txBody>
      </p:sp>
      <p:sp>
        <p:nvSpPr>
          <p:cNvPr id="3782" name="Ocean Acification"/>
          <p:cNvSpPr/>
          <p:nvPr/>
        </p:nvSpPr>
        <p:spPr>
          <a:xfrm>
            <a:off x="561975" y="4124325"/>
            <a:ext cx="3419206"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Ocean Acidification</a:t>
            </a:r>
          </a:p>
        </p:txBody>
      </p:sp>
      <p:sp>
        <p:nvSpPr>
          <p:cNvPr id="3777" name="Storm Damage"/>
          <p:cNvSpPr/>
          <p:nvPr/>
        </p:nvSpPr>
        <p:spPr>
          <a:xfrm>
            <a:off x="561975" y="3524250"/>
            <a:ext cx="2656176"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Storm Damage</a:t>
            </a:r>
          </a:p>
        </p:txBody>
      </p:sp>
      <p:sp>
        <p:nvSpPr>
          <p:cNvPr id="3779" name="Drought"/>
          <p:cNvSpPr/>
          <p:nvPr/>
        </p:nvSpPr>
        <p:spPr>
          <a:xfrm>
            <a:off x="561975" y="2924175"/>
            <a:ext cx="1586973"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Drought</a:t>
            </a:r>
          </a:p>
        </p:txBody>
      </p:sp>
      <p:sp>
        <p:nvSpPr>
          <p:cNvPr id="3778" name="Wildfires"/>
          <p:cNvSpPr/>
          <p:nvPr/>
        </p:nvSpPr>
        <p:spPr>
          <a:xfrm>
            <a:off x="561976" y="2324100"/>
            <a:ext cx="1699183"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Wildfires</a:t>
            </a:r>
          </a:p>
        </p:txBody>
      </p:sp>
      <p:sp>
        <p:nvSpPr>
          <p:cNvPr id="3780" name="Floods &amp; Mudslides"/>
          <p:cNvSpPr/>
          <p:nvPr/>
        </p:nvSpPr>
        <p:spPr>
          <a:xfrm>
            <a:off x="561975" y="1724025"/>
            <a:ext cx="3454472"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Floods &amp; Mudslides</a:t>
            </a:r>
          </a:p>
        </p:txBody>
      </p:sp>
      <p:sp>
        <p:nvSpPr>
          <p:cNvPr id="3785" name="Political Instability"/>
          <p:cNvSpPr/>
          <p:nvPr/>
        </p:nvSpPr>
        <p:spPr>
          <a:xfrm>
            <a:off x="561976" y="1123950"/>
            <a:ext cx="3230051" cy="442429"/>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marL="317500" indent="-317500">
              <a:buClr>
                <a:srgbClr val="FFFFFF"/>
              </a:buClr>
              <a:buSzPct val="70000"/>
              <a:buChar char="$"/>
              <a:defRPr sz="3500" i="1">
                <a:solidFill>
                  <a:srgbClr val="FF1314"/>
                </a:solidFill>
              </a:defRPr>
            </a:lvl1pPr>
          </a:lstStyle>
          <a:p>
            <a:pPr marL="238125" indent="-238125" defTabSz="342900" hangingPunct="0">
              <a:defRPr/>
            </a:pPr>
            <a:r>
              <a:rPr sz="2625" b="1" kern="0">
                <a:latin typeface="Arial"/>
                <a:cs typeface="Arial"/>
                <a:sym typeface="Arial"/>
              </a:rPr>
              <a:t>Political Instability</a:t>
            </a:r>
          </a:p>
        </p:txBody>
      </p:sp>
      <p:sp>
        <p:nvSpPr>
          <p:cNvPr id="3793" name="The #1 Threat to the Global Economy"/>
          <p:cNvSpPr/>
          <p:nvPr/>
        </p:nvSpPr>
        <p:spPr>
          <a:xfrm>
            <a:off x="4131823" y="5901427"/>
            <a:ext cx="3687401" cy="846386"/>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spAutoFit/>
          </a:bodyPr>
          <a:lstStyle/>
          <a:p>
            <a:pPr marL="238125" indent="-238125" algn="ctr" defTabSz="342900" hangingPunct="0">
              <a:buClr>
                <a:srgbClr val="FFFFFF"/>
              </a:buClr>
              <a:buSzPct val="70000"/>
              <a:buFontTx/>
              <a:buChar char="$"/>
              <a:defRPr sz="3500" i="1"/>
            </a:pPr>
            <a:r>
              <a:rPr sz="2625" b="1" i="1" kern="0">
                <a:solidFill>
                  <a:srgbClr val="FFFFFF"/>
                </a:solidFill>
                <a:latin typeface="Arial"/>
                <a:cs typeface="Arial"/>
                <a:sym typeface="Arial"/>
              </a:rPr>
              <a:t>“The </a:t>
            </a:r>
            <a:r>
              <a:rPr sz="2625" b="1" i="1" kern="0">
                <a:solidFill>
                  <a:srgbClr val="FF1314"/>
                </a:solidFill>
                <a:latin typeface="Arial"/>
                <a:cs typeface="Arial"/>
                <a:sym typeface="Arial"/>
              </a:rPr>
              <a:t>#1 Threat</a:t>
            </a:r>
            <a:r>
              <a:rPr sz="2625" b="1" i="1" kern="0">
                <a:solidFill>
                  <a:srgbClr val="FFFFFF"/>
                </a:solidFill>
                <a:latin typeface="Arial"/>
                <a:cs typeface="Arial"/>
                <a:sym typeface="Arial"/>
              </a:rPr>
              <a:t> to the </a:t>
            </a:r>
            <a:br>
              <a:rPr sz="2625" b="1" i="1" kern="0">
                <a:solidFill>
                  <a:srgbClr val="FFFFFF"/>
                </a:solidFill>
                <a:latin typeface="Arial"/>
                <a:cs typeface="Arial"/>
                <a:sym typeface="Arial"/>
              </a:rPr>
            </a:br>
            <a:r>
              <a:rPr sz="2625" b="1" i="1" kern="0">
                <a:solidFill>
                  <a:srgbClr val="FFFFFF"/>
                </a:solidFill>
                <a:latin typeface="Arial"/>
                <a:cs typeface="Arial"/>
                <a:sym typeface="Arial"/>
              </a:rPr>
              <a:t>Global Economy”</a:t>
            </a:r>
          </a:p>
        </p:txBody>
      </p:sp>
      <p:sp>
        <p:nvSpPr>
          <p:cNvPr id="3829" name="And Much Much More"/>
          <p:cNvSpPr/>
          <p:nvPr/>
        </p:nvSpPr>
        <p:spPr>
          <a:xfrm>
            <a:off x="2749480" y="5777603"/>
            <a:ext cx="6452087" cy="673261"/>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spAutoFit/>
          </a:bodyPr>
          <a:lstStyle>
            <a:lvl1pPr algn="ctr">
              <a:defRPr sz="5500" i="1"/>
            </a:lvl1pPr>
          </a:lstStyle>
          <a:p>
            <a:pPr defTabSz="342900" hangingPunct="0">
              <a:defRPr/>
            </a:pPr>
            <a:r>
              <a:rPr sz="4125" b="1" kern="0">
                <a:solidFill>
                  <a:srgbClr val="FFFFFF"/>
                </a:solidFill>
                <a:latin typeface="Arial"/>
                <a:cs typeface="Arial"/>
                <a:sym typeface="Arial"/>
              </a:rPr>
              <a:t>… And much, much more</a:t>
            </a:r>
          </a:p>
        </p:txBody>
      </p:sp>
      <p:grpSp>
        <p:nvGrpSpPr>
          <p:cNvPr id="92" name="Dollar Sign 6"/>
          <p:cNvGrpSpPr>
            <a:grpSpLocks/>
          </p:cNvGrpSpPr>
          <p:nvPr/>
        </p:nvGrpSpPr>
        <p:grpSpPr bwMode="auto">
          <a:xfrm>
            <a:off x="5125914" y="1905639"/>
            <a:ext cx="285750" cy="407194"/>
            <a:chOff x="0" y="0"/>
            <a:chExt cx="381000" cy="544259"/>
          </a:xfrm>
        </p:grpSpPr>
        <p:sp>
          <p:nvSpPr>
            <p:cNvPr id="93"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endParaRPr lang="en-US" sz="900">
                <a:solidFill>
                  <a:srgbClr val="FFFFFF"/>
                </a:solidFill>
                <a:latin typeface="Arial"/>
                <a:cs typeface="Arial"/>
                <a:sym typeface="Arial" pitchFamily="34" charset="0"/>
              </a:endParaRPr>
            </a:p>
          </p:txBody>
        </p:sp>
        <p:sp>
          <p:nvSpPr>
            <p:cNvPr id="94"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r>
                <a:rPr lang="en-US" altLang="en-US" sz="2625">
                  <a:solidFill>
                    <a:srgbClr val="000000"/>
                  </a:solidFill>
                  <a:latin typeface="Arial"/>
                  <a:cs typeface="Arial"/>
                  <a:sym typeface="Arial" pitchFamily="34" charset="0"/>
                </a:rPr>
                <a:t>$</a:t>
              </a:r>
              <a:endParaRPr lang="en-US" altLang="en-US" sz="900">
                <a:solidFill>
                  <a:srgbClr val="FFFFFF"/>
                </a:solidFill>
                <a:latin typeface="Arial"/>
                <a:cs typeface="Arial"/>
                <a:sym typeface="Arial" pitchFamily="34" charset="0"/>
              </a:endParaRPr>
            </a:p>
          </p:txBody>
        </p:sp>
      </p:grpSp>
      <p:grpSp>
        <p:nvGrpSpPr>
          <p:cNvPr id="89" name="Dollar Sign 5"/>
          <p:cNvGrpSpPr>
            <a:grpSpLocks/>
          </p:cNvGrpSpPr>
          <p:nvPr/>
        </p:nvGrpSpPr>
        <p:grpSpPr bwMode="auto">
          <a:xfrm>
            <a:off x="5430716" y="1905639"/>
            <a:ext cx="285750" cy="407194"/>
            <a:chOff x="0" y="0"/>
            <a:chExt cx="381000" cy="544259"/>
          </a:xfrm>
        </p:grpSpPr>
        <p:sp>
          <p:nvSpPr>
            <p:cNvPr id="90"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endParaRPr lang="en-US" sz="900">
                <a:solidFill>
                  <a:srgbClr val="FFFFFF"/>
                </a:solidFill>
                <a:latin typeface="Arial"/>
                <a:cs typeface="Arial"/>
                <a:sym typeface="Arial" pitchFamily="34" charset="0"/>
              </a:endParaRPr>
            </a:p>
          </p:txBody>
        </p:sp>
        <p:sp>
          <p:nvSpPr>
            <p:cNvPr id="91"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r>
                <a:rPr lang="en-US" altLang="en-US" sz="2625">
                  <a:solidFill>
                    <a:srgbClr val="000000"/>
                  </a:solidFill>
                  <a:latin typeface="Arial"/>
                  <a:cs typeface="Arial"/>
                  <a:sym typeface="Arial" pitchFamily="34" charset="0"/>
                </a:rPr>
                <a:t>$</a:t>
              </a:r>
              <a:endParaRPr lang="en-US" altLang="en-US" sz="900">
                <a:solidFill>
                  <a:srgbClr val="FFFFFF"/>
                </a:solidFill>
                <a:latin typeface="Arial"/>
                <a:cs typeface="Arial"/>
                <a:sym typeface="Arial" pitchFamily="34" charset="0"/>
              </a:endParaRPr>
            </a:p>
          </p:txBody>
        </p:sp>
      </p:grpSp>
      <p:grpSp>
        <p:nvGrpSpPr>
          <p:cNvPr id="86" name="Dollar Sign 4"/>
          <p:cNvGrpSpPr>
            <a:grpSpLocks/>
          </p:cNvGrpSpPr>
          <p:nvPr/>
        </p:nvGrpSpPr>
        <p:grpSpPr bwMode="auto">
          <a:xfrm>
            <a:off x="5735516" y="1905639"/>
            <a:ext cx="285750" cy="407194"/>
            <a:chOff x="0" y="0"/>
            <a:chExt cx="381000" cy="544259"/>
          </a:xfrm>
        </p:grpSpPr>
        <p:sp>
          <p:nvSpPr>
            <p:cNvPr id="87"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endParaRPr lang="en-US" sz="900">
                <a:solidFill>
                  <a:srgbClr val="FFFFFF"/>
                </a:solidFill>
                <a:latin typeface="Arial"/>
                <a:cs typeface="Arial"/>
                <a:sym typeface="Arial" pitchFamily="34" charset="0"/>
              </a:endParaRPr>
            </a:p>
          </p:txBody>
        </p:sp>
        <p:sp>
          <p:nvSpPr>
            <p:cNvPr id="88"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r>
                <a:rPr lang="en-US" altLang="en-US" sz="2625">
                  <a:solidFill>
                    <a:srgbClr val="000000"/>
                  </a:solidFill>
                  <a:latin typeface="Arial"/>
                  <a:cs typeface="Arial"/>
                  <a:sym typeface="Arial" pitchFamily="34" charset="0"/>
                </a:rPr>
                <a:t>$</a:t>
              </a:r>
              <a:endParaRPr lang="en-US" altLang="en-US" sz="900">
                <a:solidFill>
                  <a:srgbClr val="FFFFFF"/>
                </a:solidFill>
                <a:latin typeface="Arial"/>
                <a:cs typeface="Arial"/>
                <a:sym typeface="Arial" pitchFamily="34" charset="0"/>
              </a:endParaRPr>
            </a:p>
          </p:txBody>
        </p:sp>
      </p:grpSp>
      <p:grpSp>
        <p:nvGrpSpPr>
          <p:cNvPr id="83" name="Dollar Sign 3"/>
          <p:cNvGrpSpPr>
            <a:grpSpLocks/>
          </p:cNvGrpSpPr>
          <p:nvPr/>
        </p:nvGrpSpPr>
        <p:grpSpPr bwMode="auto">
          <a:xfrm>
            <a:off x="6040314" y="1905639"/>
            <a:ext cx="285750" cy="407194"/>
            <a:chOff x="0" y="0"/>
            <a:chExt cx="381000" cy="544259"/>
          </a:xfrm>
        </p:grpSpPr>
        <p:sp>
          <p:nvSpPr>
            <p:cNvPr id="84"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endParaRPr lang="en-US" sz="900">
                <a:solidFill>
                  <a:srgbClr val="FFFFFF"/>
                </a:solidFill>
                <a:latin typeface="Arial"/>
                <a:cs typeface="Arial"/>
                <a:sym typeface="Arial" pitchFamily="34" charset="0"/>
              </a:endParaRPr>
            </a:p>
          </p:txBody>
        </p:sp>
        <p:sp>
          <p:nvSpPr>
            <p:cNvPr id="85"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r>
                <a:rPr lang="en-US" altLang="en-US" sz="2625">
                  <a:solidFill>
                    <a:srgbClr val="000000"/>
                  </a:solidFill>
                  <a:latin typeface="Arial"/>
                  <a:cs typeface="Arial"/>
                  <a:sym typeface="Arial" pitchFamily="34" charset="0"/>
                </a:rPr>
                <a:t>$</a:t>
              </a:r>
              <a:endParaRPr lang="en-US" altLang="en-US" sz="900">
                <a:solidFill>
                  <a:srgbClr val="FFFFFF"/>
                </a:solidFill>
                <a:latin typeface="Arial"/>
                <a:cs typeface="Arial"/>
                <a:sym typeface="Arial" pitchFamily="34" charset="0"/>
              </a:endParaRPr>
            </a:p>
          </p:txBody>
        </p:sp>
      </p:grpSp>
      <p:grpSp>
        <p:nvGrpSpPr>
          <p:cNvPr id="80" name="Dollar Sign 2"/>
          <p:cNvGrpSpPr>
            <a:grpSpLocks/>
          </p:cNvGrpSpPr>
          <p:nvPr/>
        </p:nvGrpSpPr>
        <p:grpSpPr bwMode="auto">
          <a:xfrm>
            <a:off x="6345116" y="1905639"/>
            <a:ext cx="285750" cy="407194"/>
            <a:chOff x="0" y="0"/>
            <a:chExt cx="381000" cy="544259"/>
          </a:xfrm>
        </p:grpSpPr>
        <p:sp>
          <p:nvSpPr>
            <p:cNvPr id="81"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endParaRPr lang="en-US" sz="900">
                <a:solidFill>
                  <a:srgbClr val="FFFFFF"/>
                </a:solidFill>
                <a:latin typeface="Arial"/>
                <a:cs typeface="Arial"/>
                <a:sym typeface="Arial" pitchFamily="34" charset="0"/>
              </a:endParaRPr>
            </a:p>
          </p:txBody>
        </p:sp>
        <p:sp>
          <p:nvSpPr>
            <p:cNvPr id="82"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r>
                <a:rPr lang="en-US" altLang="en-US" sz="2625">
                  <a:solidFill>
                    <a:srgbClr val="000000"/>
                  </a:solidFill>
                  <a:latin typeface="Arial"/>
                  <a:cs typeface="Arial"/>
                  <a:sym typeface="Arial" pitchFamily="34" charset="0"/>
                </a:rPr>
                <a:t>$</a:t>
              </a:r>
              <a:endParaRPr lang="en-US" altLang="en-US" sz="900">
                <a:solidFill>
                  <a:srgbClr val="FFFFFF"/>
                </a:solidFill>
                <a:latin typeface="Arial"/>
                <a:cs typeface="Arial"/>
                <a:sym typeface="Arial" pitchFamily="34" charset="0"/>
              </a:endParaRPr>
            </a:p>
          </p:txBody>
        </p:sp>
      </p:grpSp>
      <p:grpSp>
        <p:nvGrpSpPr>
          <p:cNvPr id="77" name="Dollar Sign 1"/>
          <p:cNvGrpSpPr>
            <a:grpSpLocks/>
          </p:cNvGrpSpPr>
          <p:nvPr/>
        </p:nvGrpSpPr>
        <p:grpSpPr bwMode="auto">
          <a:xfrm>
            <a:off x="6649916" y="1905639"/>
            <a:ext cx="285750" cy="407194"/>
            <a:chOff x="0" y="0"/>
            <a:chExt cx="381000" cy="544259"/>
          </a:xfrm>
        </p:grpSpPr>
        <p:sp>
          <p:nvSpPr>
            <p:cNvPr id="78" name="Background"/>
            <p:cNvSpPr>
              <a:spLocks/>
            </p:cNvSpPr>
            <p:nvPr/>
          </p:nvSpPr>
          <p:spPr bwMode="auto">
            <a:xfrm>
              <a:off x="0" y="24929"/>
              <a:ext cx="381000" cy="50800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599"/>
                  </a:moveTo>
                  <a:lnTo>
                    <a:pt x="21600" y="21599"/>
                  </a:lnTo>
                  <a:lnTo>
                    <a:pt x="21410" y="9019"/>
                  </a:lnTo>
                  <a:cubicBezTo>
                    <a:pt x="21410" y="9019"/>
                    <a:pt x="21126" y="5211"/>
                    <a:pt x="20747" y="4398"/>
                  </a:cubicBezTo>
                  <a:cubicBezTo>
                    <a:pt x="20368" y="3585"/>
                    <a:pt x="19958" y="2962"/>
                    <a:pt x="18943" y="2611"/>
                  </a:cubicBezTo>
                  <a:cubicBezTo>
                    <a:pt x="17233" y="2019"/>
                    <a:pt x="16669" y="2394"/>
                    <a:pt x="15343" y="2090"/>
                  </a:cubicBezTo>
                  <a:cubicBezTo>
                    <a:pt x="14016" y="1785"/>
                    <a:pt x="12122" y="223"/>
                    <a:pt x="12122" y="223"/>
                  </a:cubicBezTo>
                  <a:cubicBezTo>
                    <a:pt x="12122" y="223"/>
                    <a:pt x="12216" y="0"/>
                    <a:pt x="11553" y="0"/>
                  </a:cubicBezTo>
                  <a:cubicBezTo>
                    <a:pt x="10890" y="0"/>
                    <a:pt x="10416" y="372"/>
                    <a:pt x="10416" y="372"/>
                  </a:cubicBezTo>
                  <a:cubicBezTo>
                    <a:pt x="10416" y="372"/>
                    <a:pt x="9950" y="1041"/>
                    <a:pt x="8434" y="1562"/>
                  </a:cubicBezTo>
                  <a:cubicBezTo>
                    <a:pt x="6918" y="2083"/>
                    <a:pt x="4455" y="1863"/>
                    <a:pt x="2939" y="2679"/>
                  </a:cubicBezTo>
                  <a:cubicBezTo>
                    <a:pt x="1424" y="3494"/>
                    <a:pt x="666" y="5504"/>
                    <a:pt x="571" y="6695"/>
                  </a:cubicBezTo>
                  <a:cubicBezTo>
                    <a:pt x="476" y="7885"/>
                    <a:pt x="0" y="21599"/>
                    <a:pt x="0" y="21599"/>
                  </a:cubicBezTo>
                  <a:close/>
                </a:path>
              </a:pathLst>
            </a:custGeom>
            <a:solidFill>
              <a:srgbClr val="9C7D43"/>
            </a:solidFill>
            <a:ln>
              <a:noFill/>
            </a:ln>
            <a:effectLst/>
            <a:extLst>
              <a:ext uri="{91240B29-F687-4F45-9708-019B960494DF}">
                <a14:hiddenLine xmlns:a14="http://schemas.microsoft.com/office/drawing/2010/main" w="25400" cap="flat" cmpd="sng">
                  <a:solidFill>
                    <a:srgbClr val="000000"/>
                  </a:solidFill>
                  <a:prstDash val="solid"/>
                  <a:miter lim="0"/>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endParaRPr lang="en-US" sz="900">
                <a:solidFill>
                  <a:srgbClr val="FFFFFF"/>
                </a:solidFill>
                <a:latin typeface="Arial"/>
                <a:cs typeface="Arial"/>
                <a:sym typeface="Arial" pitchFamily="34" charset="0"/>
              </a:endParaRPr>
            </a:p>
          </p:txBody>
        </p:sp>
        <p:sp>
          <p:nvSpPr>
            <p:cNvPr id="79" name="Dollar Sign"/>
            <p:cNvSpPr>
              <a:spLocks/>
            </p:cNvSpPr>
            <p:nvPr/>
          </p:nvSpPr>
          <p:spPr bwMode="auto">
            <a:xfrm>
              <a:off x="46335" y="0"/>
              <a:ext cx="310710" cy="5442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9050" tIns="19050" rIns="19050" bIns="19050"/>
            <a:lstStyle/>
            <a:p>
              <a:pPr defTabSz="342900" fontAlgn="base" hangingPunct="0">
                <a:spcBef>
                  <a:spcPct val="0"/>
                </a:spcBef>
                <a:spcAft>
                  <a:spcPct val="0"/>
                </a:spcAft>
                <a:defRPr/>
              </a:pPr>
              <a:r>
                <a:rPr lang="en-US" altLang="en-US" sz="2625">
                  <a:solidFill>
                    <a:srgbClr val="000000"/>
                  </a:solidFill>
                  <a:latin typeface="Arial"/>
                  <a:cs typeface="Arial"/>
                  <a:sym typeface="Arial" pitchFamily="34" charset="0"/>
                </a:rPr>
                <a:t>$</a:t>
              </a:r>
              <a:endParaRPr lang="en-US" altLang="en-US" sz="900">
                <a:solidFill>
                  <a:srgbClr val="FFFFFF"/>
                </a:solidFill>
                <a:latin typeface="Arial"/>
                <a:cs typeface="Arial"/>
                <a:sym typeface="Arial" pitchFamily="34" charset="0"/>
              </a:endParaRPr>
            </a:p>
          </p:txBody>
        </p:sp>
      </p:grpSp>
      <p:pic>
        <p:nvPicPr>
          <p:cNvPr id="3812" name="Cash Register Image"/>
          <p:cNvPicPr>
            <a:picLocks noChangeAspect="1"/>
          </p:cNvPicPr>
          <p:nvPr/>
        </p:nvPicPr>
        <p:blipFill>
          <a:blip r:embed="rId7"/>
          <a:stretch>
            <a:fillRect/>
          </a:stretch>
        </p:blipFill>
        <p:spPr>
          <a:xfrm>
            <a:off x="4131823" y="1287332"/>
            <a:ext cx="3914776" cy="4088765"/>
          </a:xfrm>
          <a:prstGeom prst="rect">
            <a:avLst/>
          </a:prstGeom>
          <a:ln w="12700">
            <a:miter lim="400000"/>
          </a:ln>
        </p:spPr>
      </p:pic>
      <p:sp>
        <p:nvSpPr>
          <p:cNvPr id="3776" name="TItle"/>
          <p:cNvSpPr>
            <a:spLocks noGrp="1"/>
          </p:cNvSpPr>
          <p:nvPr>
            <p:ph type="title"/>
          </p:nvPr>
        </p:nvSpPr>
        <p:spPr>
          <a:xfrm>
            <a:off x="640911" y="190500"/>
            <a:ext cx="10896601" cy="571500"/>
          </a:xfrm>
          <a:prstGeom prst="rect">
            <a:avLst/>
          </a:prstGeom>
        </p:spPr>
        <p:txBody>
          <a:bodyPr/>
          <a:lstStyle>
            <a:lvl1pPr>
              <a:lnSpc>
                <a:spcPts val="6600"/>
              </a:lnSpc>
              <a:defRPr sz="5500"/>
            </a:lvl1pPr>
          </a:lstStyle>
          <a:p>
            <a:r>
              <a:t>The Cost of Carbon</a:t>
            </a:r>
          </a:p>
        </p:txBody>
      </p:sp>
      <p:sp>
        <p:nvSpPr>
          <p:cNvPr id="3831" name="Attribution"/>
          <p:cNvSpPr/>
          <p:nvPr/>
        </p:nvSpPr>
        <p:spPr>
          <a:xfrm>
            <a:off x="685801" y="6505839"/>
            <a:ext cx="1630254" cy="176972"/>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b">
            <a:spAutoFit/>
          </a:bodyPr>
          <a:lstStyle>
            <a:lvl1pPr>
              <a:defRPr sz="1200">
                <a:solidFill>
                  <a:srgbClr val="FFFFFF">
                    <a:alpha val="50000"/>
                  </a:srgbClr>
                </a:solidFill>
              </a:defRPr>
            </a:lvl1pPr>
          </a:lstStyle>
          <a:p>
            <a:pPr defTabSz="342900" hangingPunct="0">
              <a:defRPr/>
            </a:pPr>
            <a:r>
              <a:rPr sz="900" b="1" kern="0">
                <a:latin typeface="Arial"/>
                <a:cs typeface="Arial"/>
                <a:sym typeface="Arial"/>
              </a:rPr>
              <a:t>© 2005 </a:t>
            </a:r>
            <a:r>
              <a:rPr sz="900" b="1" kern="0" err="1">
                <a:latin typeface="Arial"/>
                <a:cs typeface="Arial"/>
                <a:sym typeface="Arial"/>
              </a:rPr>
              <a:t>iStockphoto</a:t>
            </a:r>
            <a:r>
              <a:rPr sz="900" b="1" kern="0">
                <a:latin typeface="Arial"/>
                <a:cs typeface="Arial"/>
                <a:sym typeface="Arial"/>
              </a:rPr>
              <a:t>/</a:t>
            </a:r>
            <a:r>
              <a:rPr sz="900" b="1" kern="0" err="1">
                <a:latin typeface="Arial"/>
                <a:cs typeface="Arial"/>
                <a:sym typeface="Arial"/>
              </a:rPr>
              <a:t>themoog</a:t>
            </a:r>
            <a:endParaRPr sz="900" b="1" kern="0">
              <a:latin typeface="Arial"/>
              <a:cs typeface="Arial"/>
              <a:sym typeface="Arial"/>
            </a:endParaRPr>
          </a:p>
        </p:txBody>
      </p:sp>
      <p:pic>
        <p:nvPicPr>
          <p:cNvPr id="5" name="Cash register_faster-3">
            <a:hlinkClick r:id="" action="ppaction://media"/>
            <a:extLst>
              <a:ext uri="{FF2B5EF4-FFF2-40B4-BE49-F238E27FC236}">
                <a16:creationId xmlns:a16="http://schemas.microsoft.com/office/drawing/2014/main" id="{5807C9B3-8CF6-4EAD-8943-48592AECB7C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734800" y="7454504"/>
            <a:ext cx="457200" cy="457200"/>
          </a:xfrm>
          <a:prstGeom prst="rect">
            <a:avLst/>
          </a:prstGeom>
        </p:spPr>
      </p:pic>
      <p:pic>
        <p:nvPicPr>
          <p:cNvPr id="6" name="Cash register_faster-3">
            <a:hlinkClick r:id="" action="ppaction://media"/>
            <a:extLst>
              <a:ext uri="{FF2B5EF4-FFF2-40B4-BE49-F238E27FC236}">
                <a16:creationId xmlns:a16="http://schemas.microsoft.com/office/drawing/2014/main" id="{1F45A8AD-E7EE-4424-9B60-C16BC61BC43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507842" y="7438175"/>
            <a:ext cx="457200" cy="457200"/>
          </a:xfrm>
          <a:prstGeom prst="rect">
            <a:avLst/>
          </a:prstGeom>
        </p:spPr>
      </p:pic>
      <p:pic>
        <p:nvPicPr>
          <p:cNvPr id="7" name="Cash register_faster-3">
            <a:hlinkClick r:id="" action="ppaction://media"/>
            <a:extLst>
              <a:ext uri="{FF2B5EF4-FFF2-40B4-BE49-F238E27FC236}">
                <a16:creationId xmlns:a16="http://schemas.microsoft.com/office/drawing/2014/main" id="{55DDA3A8-C220-419B-86BE-FE0FAB13BC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121321" y="7454504"/>
            <a:ext cx="457200" cy="457200"/>
          </a:xfrm>
          <a:prstGeom prst="rect">
            <a:avLst/>
          </a:prstGeom>
        </p:spPr>
      </p:pic>
      <p:pic>
        <p:nvPicPr>
          <p:cNvPr id="8" name="Cash register_faster-3">
            <a:hlinkClick r:id="" action="ppaction://media"/>
            <a:extLst>
              <a:ext uri="{FF2B5EF4-FFF2-40B4-BE49-F238E27FC236}">
                <a16:creationId xmlns:a16="http://schemas.microsoft.com/office/drawing/2014/main" id="{29BBE251-6424-47D4-87B8-421AAA7FB33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94363" y="7496175"/>
            <a:ext cx="457200" cy="457200"/>
          </a:xfrm>
          <a:prstGeom prst="rect">
            <a:avLst/>
          </a:prstGeom>
        </p:spPr>
      </p:pic>
      <p:pic>
        <p:nvPicPr>
          <p:cNvPr id="9" name="Cash register_faster-3">
            <a:hlinkClick r:id="" action="ppaction://media"/>
            <a:extLst>
              <a:ext uri="{FF2B5EF4-FFF2-40B4-BE49-F238E27FC236}">
                <a16:creationId xmlns:a16="http://schemas.microsoft.com/office/drawing/2014/main" id="{865F132F-FD51-42A5-8325-7F65AEAB37B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80884" y="7447700"/>
            <a:ext cx="457200" cy="457200"/>
          </a:xfrm>
          <a:prstGeom prst="rect">
            <a:avLst/>
          </a:prstGeom>
        </p:spPr>
      </p:pic>
      <p:pic>
        <p:nvPicPr>
          <p:cNvPr id="10" name="Cash register_faster-3">
            <a:hlinkClick r:id="" action="ppaction://media"/>
            <a:extLst>
              <a:ext uri="{FF2B5EF4-FFF2-40B4-BE49-F238E27FC236}">
                <a16:creationId xmlns:a16="http://schemas.microsoft.com/office/drawing/2014/main" id="{DF3C4067-C408-4024-9D57-B4B4BEA5501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667405" y="7520678"/>
            <a:ext cx="457200" cy="457200"/>
          </a:xfrm>
          <a:prstGeom prst="rect">
            <a:avLst/>
          </a:prstGeom>
        </p:spPr>
      </p:pic>
      <p:pic>
        <p:nvPicPr>
          <p:cNvPr id="11" name="Cash register_faster-3">
            <a:hlinkClick r:id="" action="ppaction://media"/>
            <a:extLst>
              <a:ext uri="{FF2B5EF4-FFF2-40B4-BE49-F238E27FC236}">
                <a16:creationId xmlns:a16="http://schemas.microsoft.com/office/drawing/2014/main" id="{2D66B843-8C37-4FE3-844C-B991359D14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053926" y="7496175"/>
            <a:ext cx="457200" cy="457200"/>
          </a:xfrm>
          <a:prstGeom prst="rect">
            <a:avLst/>
          </a:prstGeom>
        </p:spPr>
      </p:pic>
      <p:pic>
        <p:nvPicPr>
          <p:cNvPr id="12" name="Cash register_faster-3">
            <a:hlinkClick r:id="" action="ppaction://media"/>
            <a:extLst>
              <a:ext uri="{FF2B5EF4-FFF2-40B4-BE49-F238E27FC236}">
                <a16:creationId xmlns:a16="http://schemas.microsoft.com/office/drawing/2014/main" id="{4C96E0CC-CECD-4F28-BF99-8AC4AB5DB7A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440447" y="7520678"/>
            <a:ext cx="457200" cy="457200"/>
          </a:xfrm>
          <a:prstGeom prst="rect">
            <a:avLst/>
          </a:prstGeom>
        </p:spPr>
      </p:pic>
      <p:pic>
        <p:nvPicPr>
          <p:cNvPr id="13" name="Cash register_faster-3">
            <a:hlinkClick r:id="" action="ppaction://media"/>
            <a:extLst>
              <a:ext uri="{FF2B5EF4-FFF2-40B4-BE49-F238E27FC236}">
                <a16:creationId xmlns:a16="http://schemas.microsoft.com/office/drawing/2014/main" id="{FA9C0CDC-3751-425F-A871-41124C4C5AE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12909" y="7455014"/>
            <a:ext cx="457200" cy="457200"/>
          </a:xfrm>
          <a:prstGeom prst="rect">
            <a:avLst/>
          </a:prstGeom>
        </p:spPr>
      </p:pic>
      <p:pic>
        <p:nvPicPr>
          <p:cNvPr id="14" name="Cash register_faster-3">
            <a:hlinkClick r:id="" action="ppaction://media"/>
            <a:extLst>
              <a:ext uri="{FF2B5EF4-FFF2-40B4-BE49-F238E27FC236}">
                <a16:creationId xmlns:a16="http://schemas.microsoft.com/office/drawing/2014/main" id="{5E5C217F-347B-4E7D-BAD3-4DF6136AC2B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343983" y="7496174"/>
            <a:ext cx="457201" cy="457201"/>
          </a:xfrm>
          <a:prstGeom prst="rect">
            <a:avLst/>
          </a:prstGeom>
        </p:spPr>
      </p:pic>
      <p:pic>
        <p:nvPicPr>
          <p:cNvPr id="15" name="Cash register_faster-3">
            <a:hlinkClick r:id="" action="ppaction://media"/>
            <a:extLst>
              <a:ext uri="{FF2B5EF4-FFF2-40B4-BE49-F238E27FC236}">
                <a16:creationId xmlns:a16="http://schemas.microsoft.com/office/drawing/2014/main" id="{ABD3D68F-58A6-46FD-A35C-62622155547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774700" y="7520678"/>
            <a:ext cx="457200" cy="457200"/>
          </a:xfrm>
          <a:prstGeom prst="rect">
            <a:avLst/>
          </a:prstGeom>
        </p:spPr>
      </p:pic>
      <p:pic>
        <p:nvPicPr>
          <p:cNvPr id="16" name="Cash register_faster-3">
            <a:hlinkClick r:id="" action="ppaction://media"/>
            <a:extLst>
              <a:ext uri="{FF2B5EF4-FFF2-40B4-BE49-F238E27FC236}">
                <a16:creationId xmlns:a16="http://schemas.microsoft.com/office/drawing/2014/main" id="{B13C7F35-6C17-4063-9B7F-3C2531EF3A0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166913" y="7447700"/>
            <a:ext cx="457200" cy="457200"/>
          </a:xfrm>
          <a:prstGeom prst="rect">
            <a:avLst/>
          </a:prstGeom>
        </p:spPr>
      </p:pic>
      <p:pic>
        <p:nvPicPr>
          <p:cNvPr id="17" name="Cash register_faster-3">
            <a:hlinkClick r:id="" action="ppaction://media"/>
            <a:extLst>
              <a:ext uri="{FF2B5EF4-FFF2-40B4-BE49-F238E27FC236}">
                <a16:creationId xmlns:a16="http://schemas.microsoft.com/office/drawing/2014/main" id="{C810DA1D-717D-4290-A7B5-A4F65CF326C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57037" y="7591349"/>
            <a:ext cx="457200" cy="457200"/>
          </a:xfrm>
          <a:prstGeom prst="rect">
            <a:avLst/>
          </a:prstGeom>
        </p:spPr>
      </p:pic>
      <p:pic>
        <p:nvPicPr>
          <p:cNvPr id="18" name="Cash register_faster-3">
            <a:hlinkClick r:id="" action="ppaction://media"/>
            <a:extLst>
              <a:ext uri="{FF2B5EF4-FFF2-40B4-BE49-F238E27FC236}">
                <a16:creationId xmlns:a16="http://schemas.microsoft.com/office/drawing/2014/main" id="{D4161CB0-500D-49DF-8CB6-25F8B8F5C48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968502" y="7520678"/>
            <a:ext cx="457200" cy="457200"/>
          </a:xfrm>
          <a:prstGeom prst="rect">
            <a:avLst/>
          </a:prstGeom>
        </p:spPr>
      </p:pic>
      <p:pic>
        <p:nvPicPr>
          <p:cNvPr id="19" name="Cash register_faster-3">
            <a:hlinkClick r:id="" action="ppaction://media"/>
            <a:extLst>
              <a:ext uri="{FF2B5EF4-FFF2-40B4-BE49-F238E27FC236}">
                <a16:creationId xmlns:a16="http://schemas.microsoft.com/office/drawing/2014/main" id="{65C36150-E8CD-4EAB-8554-B10D48B64F5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379967" y="7496174"/>
            <a:ext cx="457200" cy="457200"/>
          </a:xfrm>
          <a:prstGeom prst="rect">
            <a:avLst/>
          </a:prstGeom>
        </p:spPr>
      </p:pic>
      <p:pic>
        <p:nvPicPr>
          <p:cNvPr id="20" name="Cash register_faster-2">
            <a:hlinkClick r:id="" action="ppaction://media"/>
            <a:extLst>
              <a:ext uri="{FF2B5EF4-FFF2-40B4-BE49-F238E27FC236}">
                <a16:creationId xmlns:a16="http://schemas.microsoft.com/office/drawing/2014/main" id="{24B7BDEB-D022-4FE7-B475-24E9932B6AE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91432" y="7464028"/>
            <a:ext cx="457200" cy="457200"/>
          </a:xfrm>
          <a:prstGeom prst="rect">
            <a:avLst/>
          </a:prstGeom>
        </p:spPr>
      </p:pic>
      <p:pic>
        <p:nvPicPr>
          <p:cNvPr id="21" name="Cash Register 1-2">
            <a:hlinkClick r:id="" action="ppaction://media"/>
            <a:extLst>
              <a:ext uri="{FF2B5EF4-FFF2-40B4-BE49-F238E27FC236}">
                <a16:creationId xmlns:a16="http://schemas.microsoft.com/office/drawing/2014/main" id="{CDCF597A-0BC0-4F29-BBC3-D72259CDA6E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202897" y="7438175"/>
            <a:ext cx="457200" cy="457200"/>
          </a:xfrm>
          <a:prstGeom prst="rect">
            <a:avLst/>
          </a:prstGeom>
        </p:spPr>
      </p:pic>
      <p:pic>
        <p:nvPicPr>
          <p:cNvPr id="22" name="Cash register_faster-3">
            <a:hlinkClick r:id="" action="ppaction://media"/>
            <a:extLst>
              <a:ext uri="{FF2B5EF4-FFF2-40B4-BE49-F238E27FC236}">
                <a16:creationId xmlns:a16="http://schemas.microsoft.com/office/drawing/2014/main" id="{12941C2C-2D91-45E8-810B-811374507E0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348279" y="7464539"/>
            <a:ext cx="457200" cy="457200"/>
          </a:xfrm>
          <a:prstGeom prst="rect">
            <a:avLst/>
          </a:prstGeom>
        </p:spPr>
      </p:pic>
      <p:pic>
        <p:nvPicPr>
          <p:cNvPr id="23" name="Cash register_faster-3">
            <a:hlinkClick r:id="" action="ppaction://media"/>
            <a:extLst>
              <a:ext uri="{FF2B5EF4-FFF2-40B4-BE49-F238E27FC236}">
                <a16:creationId xmlns:a16="http://schemas.microsoft.com/office/drawing/2014/main" id="{2FC84B86-6D06-44B4-8D76-11F758C2590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06066" y="7666435"/>
            <a:ext cx="457200" cy="457200"/>
          </a:xfrm>
          <a:prstGeom prst="rect">
            <a:avLst/>
          </a:prstGeom>
        </p:spPr>
      </p:pic>
    </p:spTree>
    <p:extLst>
      <p:ext uri="{BB962C8B-B14F-4D97-AF65-F5344CB8AC3E}">
        <p14:creationId xmlns:p14="http://schemas.microsoft.com/office/powerpoint/2010/main" val="137452572"/>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3785"/>
                                        </p:tgtEl>
                                        <p:attrNameLst>
                                          <p:attrName>style.visibility</p:attrName>
                                        </p:attrNameLst>
                                      </p:cBhvr>
                                      <p:to>
                                        <p:strVal val="visible"/>
                                      </p:to>
                                    </p:set>
                                    <p:animEffect transition="in" filter="wipe(left)">
                                      <p:cBhvr>
                                        <p:cTn id="7" dur="500"/>
                                        <p:tgtEl>
                                          <p:spTgt spid="3785"/>
                                        </p:tgtEl>
                                      </p:cBhvr>
                                    </p:animEffect>
                                  </p:childTnLst>
                                </p:cTn>
                              </p:par>
                              <p:par>
                                <p:cTn id="8" presetID="1" presetClass="mediacall" presetSubtype="0" fill="hold" nodeType="withEffect">
                                  <p:stCondLst>
                                    <p:cond delay="0"/>
                                  </p:stCondLst>
                                  <p:childTnLst>
                                    <p:cmd type="call" cmd="playFrom(0.0)">
                                      <p:cBhvr>
                                        <p:cTn id="9" dur="5480" fill="hold"/>
                                        <p:tgtEl>
                                          <p:spTgt spid="6"/>
                                        </p:tgtEl>
                                      </p:cBhvr>
                                    </p:cmd>
                                  </p:childTnLst>
                                </p:cTn>
                              </p:par>
                              <p:par>
                                <p:cTn id="10" presetID="64" presetClass="path" presetSubtype="0" accel="50000" decel="50000" fill="hold" nodeType="withEffect">
                                  <p:stCondLst>
                                    <p:cond delay="0"/>
                                  </p:stCondLst>
                                  <p:childTnLst>
                                    <p:animMotion origin="layout" path="M 1.09375E-6 0.01476 L 1.09375E-6 -0.05382 " pathEditMode="relative" rAng="0" ptsTypes="AA">
                                      <p:cBhvr>
                                        <p:cTn id="11" dur="250" fill="hold"/>
                                        <p:tgtEl>
                                          <p:spTgt spid="77"/>
                                        </p:tgtEl>
                                        <p:attrNameLst>
                                          <p:attrName>ppt_x</p:attrName>
                                          <p:attrName>ppt_y</p:attrName>
                                        </p:attrNameLst>
                                      </p:cBhvr>
                                      <p:rCtr x="0" y="-3438"/>
                                    </p:animMotion>
                                  </p:childTnLst>
                                </p:cTn>
                              </p:par>
                              <p:par>
                                <p:cTn id="12" presetID="22" presetClass="entr" presetSubtype="8" fill="hold" grpId="0" nodeType="withEffect">
                                  <p:stCondLst>
                                    <p:cond delay="500"/>
                                  </p:stCondLst>
                                  <p:iterate>
                                    <p:tmAbs val="0"/>
                                  </p:iterate>
                                  <p:childTnLst>
                                    <p:set>
                                      <p:cBhvr>
                                        <p:cTn id="13" fill="hold"/>
                                        <p:tgtEl>
                                          <p:spTgt spid="3780"/>
                                        </p:tgtEl>
                                        <p:attrNameLst>
                                          <p:attrName>style.visibility</p:attrName>
                                        </p:attrNameLst>
                                      </p:cBhvr>
                                      <p:to>
                                        <p:strVal val="visible"/>
                                      </p:to>
                                    </p:set>
                                    <p:animEffect transition="in" filter="wipe(left)">
                                      <p:cBhvr>
                                        <p:cTn id="14" dur="500"/>
                                        <p:tgtEl>
                                          <p:spTgt spid="3780"/>
                                        </p:tgtEl>
                                      </p:cBhvr>
                                    </p:animEffect>
                                  </p:childTnLst>
                                </p:cTn>
                              </p:par>
                              <p:par>
                                <p:cTn id="15" presetID="1" presetClass="mediacall" presetSubtype="0" fill="hold" nodeType="withEffect">
                                  <p:stCondLst>
                                    <p:cond delay="500"/>
                                  </p:stCondLst>
                                  <p:childTnLst>
                                    <p:cmd type="call" cmd="playFrom(0.0)">
                                      <p:cBhvr>
                                        <p:cTn id="16" dur="5480" fill="hold"/>
                                        <p:tgtEl>
                                          <p:spTgt spid="7"/>
                                        </p:tgtEl>
                                      </p:cBhvr>
                                    </p:cmd>
                                  </p:childTnLst>
                                </p:cTn>
                              </p:par>
                              <p:par>
                                <p:cTn id="17" presetID="22" presetClass="entr" presetSubtype="8" fill="hold" grpId="0" nodeType="withEffect">
                                  <p:stCondLst>
                                    <p:cond delay="1000"/>
                                  </p:stCondLst>
                                  <p:iterate>
                                    <p:tmAbs val="0"/>
                                  </p:iterate>
                                  <p:childTnLst>
                                    <p:set>
                                      <p:cBhvr>
                                        <p:cTn id="18" fill="hold"/>
                                        <p:tgtEl>
                                          <p:spTgt spid="3778"/>
                                        </p:tgtEl>
                                        <p:attrNameLst>
                                          <p:attrName>style.visibility</p:attrName>
                                        </p:attrNameLst>
                                      </p:cBhvr>
                                      <p:to>
                                        <p:strVal val="visible"/>
                                      </p:to>
                                    </p:set>
                                    <p:animEffect transition="in" filter="wipe(left)">
                                      <p:cBhvr>
                                        <p:cTn id="19" dur="500"/>
                                        <p:tgtEl>
                                          <p:spTgt spid="3778"/>
                                        </p:tgtEl>
                                      </p:cBhvr>
                                    </p:animEffect>
                                  </p:childTnLst>
                                </p:cTn>
                              </p:par>
                              <p:par>
                                <p:cTn id="20" presetID="1" presetClass="mediacall" presetSubtype="0" fill="hold" nodeType="withEffect">
                                  <p:stCondLst>
                                    <p:cond delay="1000"/>
                                  </p:stCondLst>
                                  <p:childTnLst>
                                    <p:cmd type="call" cmd="playFrom(0.0)">
                                      <p:cBhvr>
                                        <p:cTn id="21" dur="5480" fill="hold"/>
                                        <p:tgtEl>
                                          <p:spTgt spid="8"/>
                                        </p:tgtEl>
                                      </p:cBhvr>
                                    </p:cmd>
                                  </p:childTnLst>
                                </p:cTn>
                              </p:par>
                              <p:par>
                                <p:cTn id="22" presetID="22" presetClass="entr" presetSubtype="8" fill="hold" grpId="0" nodeType="withEffect">
                                  <p:stCondLst>
                                    <p:cond delay="1500"/>
                                  </p:stCondLst>
                                  <p:iterate>
                                    <p:tmAbs val="0"/>
                                  </p:iterate>
                                  <p:childTnLst>
                                    <p:set>
                                      <p:cBhvr>
                                        <p:cTn id="23" fill="hold"/>
                                        <p:tgtEl>
                                          <p:spTgt spid="3779"/>
                                        </p:tgtEl>
                                        <p:attrNameLst>
                                          <p:attrName>style.visibility</p:attrName>
                                        </p:attrNameLst>
                                      </p:cBhvr>
                                      <p:to>
                                        <p:strVal val="visible"/>
                                      </p:to>
                                    </p:set>
                                    <p:animEffect transition="in" filter="wipe(left)">
                                      <p:cBhvr>
                                        <p:cTn id="24" dur="500"/>
                                        <p:tgtEl>
                                          <p:spTgt spid="3779"/>
                                        </p:tgtEl>
                                      </p:cBhvr>
                                    </p:animEffect>
                                  </p:childTnLst>
                                </p:cTn>
                              </p:par>
                              <p:par>
                                <p:cTn id="25" presetID="1" presetClass="mediacall" presetSubtype="0" fill="hold" nodeType="withEffect">
                                  <p:stCondLst>
                                    <p:cond delay="1500"/>
                                  </p:stCondLst>
                                  <p:childTnLst>
                                    <p:cmd type="call" cmd="playFrom(0.0)">
                                      <p:cBhvr>
                                        <p:cTn id="26" dur="5480" fill="hold"/>
                                        <p:tgtEl>
                                          <p:spTgt spid="9"/>
                                        </p:tgtEl>
                                      </p:cBhvr>
                                    </p:cmd>
                                  </p:childTnLst>
                                </p:cTn>
                              </p:par>
                              <p:par>
                                <p:cTn id="27" presetID="64" presetClass="path" presetSubtype="0" accel="50000" decel="50000" fill="hold" nodeType="withEffect">
                                  <p:stCondLst>
                                    <p:cond delay="1500"/>
                                  </p:stCondLst>
                                  <p:childTnLst>
                                    <p:animMotion origin="layout" path="M 1.09375E-6 0.01476 L 1.09375E-6 -0.05191 " pathEditMode="relative" rAng="0" ptsTypes="AA">
                                      <p:cBhvr>
                                        <p:cTn id="28" dur="250" fill="hold"/>
                                        <p:tgtEl>
                                          <p:spTgt spid="80"/>
                                        </p:tgtEl>
                                        <p:attrNameLst>
                                          <p:attrName>ppt_x</p:attrName>
                                          <p:attrName>ppt_y</p:attrName>
                                        </p:attrNameLst>
                                      </p:cBhvr>
                                      <p:rCtr x="0" y="-3333"/>
                                    </p:animMotion>
                                  </p:childTnLst>
                                </p:cTn>
                              </p:par>
                              <p:par>
                                <p:cTn id="29" presetID="22" presetClass="entr" presetSubtype="8" fill="hold" grpId="0" nodeType="withEffect">
                                  <p:stCondLst>
                                    <p:cond delay="2000"/>
                                  </p:stCondLst>
                                  <p:iterate>
                                    <p:tmAbs val="0"/>
                                  </p:iterate>
                                  <p:childTnLst>
                                    <p:set>
                                      <p:cBhvr>
                                        <p:cTn id="30" fill="hold"/>
                                        <p:tgtEl>
                                          <p:spTgt spid="3777"/>
                                        </p:tgtEl>
                                        <p:attrNameLst>
                                          <p:attrName>style.visibility</p:attrName>
                                        </p:attrNameLst>
                                      </p:cBhvr>
                                      <p:to>
                                        <p:strVal val="visible"/>
                                      </p:to>
                                    </p:set>
                                    <p:animEffect transition="in" filter="wipe(left)">
                                      <p:cBhvr>
                                        <p:cTn id="31" dur="500"/>
                                        <p:tgtEl>
                                          <p:spTgt spid="3777"/>
                                        </p:tgtEl>
                                      </p:cBhvr>
                                    </p:animEffect>
                                  </p:childTnLst>
                                </p:cTn>
                              </p:par>
                              <p:par>
                                <p:cTn id="32" presetID="1" presetClass="mediacall" presetSubtype="0" fill="hold" nodeType="withEffect">
                                  <p:stCondLst>
                                    <p:cond delay="2000"/>
                                  </p:stCondLst>
                                  <p:childTnLst>
                                    <p:cmd type="call" cmd="playFrom(0.0)">
                                      <p:cBhvr>
                                        <p:cTn id="33" dur="5480" fill="hold"/>
                                        <p:tgtEl>
                                          <p:spTgt spid="5"/>
                                        </p:tgtEl>
                                      </p:cBhvr>
                                    </p:cmd>
                                  </p:childTnLst>
                                </p:cTn>
                              </p:par>
                              <p:par>
                                <p:cTn id="34" presetID="22" presetClass="entr" presetSubtype="8" fill="hold" grpId="0" nodeType="withEffect">
                                  <p:stCondLst>
                                    <p:cond delay="2500"/>
                                  </p:stCondLst>
                                  <p:iterate>
                                    <p:tmAbs val="0"/>
                                  </p:iterate>
                                  <p:childTnLst>
                                    <p:set>
                                      <p:cBhvr>
                                        <p:cTn id="35" fill="hold"/>
                                        <p:tgtEl>
                                          <p:spTgt spid="3782"/>
                                        </p:tgtEl>
                                        <p:attrNameLst>
                                          <p:attrName>style.visibility</p:attrName>
                                        </p:attrNameLst>
                                      </p:cBhvr>
                                      <p:to>
                                        <p:strVal val="visible"/>
                                      </p:to>
                                    </p:set>
                                    <p:animEffect transition="in" filter="wipe(left)">
                                      <p:cBhvr>
                                        <p:cTn id="36" dur="500"/>
                                        <p:tgtEl>
                                          <p:spTgt spid="3782"/>
                                        </p:tgtEl>
                                      </p:cBhvr>
                                    </p:animEffect>
                                  </p:childTnLst>
                                </p:cTn>
                              </p:par>
                              <p:par>
                                <p:cTn id="37" presetID="1" presetClass="mediacall" presetSubtype="0" fill="hold" nodeType="withEffect">
                                  <p:stCondLst>
                                    <p:cond delay="2500"/>
                                  </p:stCondLst>
                                  <p:childTnLst>
                                    <p:cmd type="call" cmd="playFrom(0.0)">
                                      <p:cBhvr>
                                        <p:cTn id="38" dur="5480" fill="hold"/>
                                        <p:tgtEl>
                                          <p:spTgt spid="10"/>
                                        </p:tgtEl>
                                      </p:cBhvr>
                                    </p:cmd>
                                  </p:childTnLst>
                                </p:cTn>
                              </p:par>
                              <p:par>
                                <p:cTn id="39" presetID="22" presetClass="entr" presetSubtype="8" fill="hold" grpId="0" nodeType="withEffect">
                                  <p:stCondLst>
                                    <p:cond delay="3000"/>
                                  </p:stCondLst>
                                  <p:iterate>
                                    <p:tmAbs val="0"/>
                                  </p:iterate>
                                  <p:childTnLst>
                                    <p:set>
                                      <p:cBhvr>
                                        <p:cTn id="40" fill="hold"/>
                                        <p:tgtEl>
                                          <p:spTgt spid="3783"/>
                                        </p:tgtEl>
                                        <p:attrNameLst>
                                          <p:attrName>style.visibility</p:attrName>
                                        </p:attrNameLst>
                                      </p:cBhvr>
                                      <p:to>
                                        <p:strVal val="visible"/>
                                      </p:to>
                                    </p:set>
                                    <p:animEffect transition="in" filter="wipe(left)">
                                      <p:cBhvr>
                                        <p:cTn id="41" dur="500"/>
                                        <p:tgtEl>
                                          <p:spTgt spid="3783"/>
                                        </p:tgtEl>
                                      </p:cBhvr>
                                    </p:animEffect>
                                  </p:childTnLst>
                                </p:cTn>
                              </p:par>
                              <p:par>
                                <p:cTn id="42" presetID="1" presetClass="mediacall" presetSubtype="0" fill="hold" nodeType="withEffect">
                                  <p:stCondLst>
                                    <p:cond delay="3000"/>
                                  </p:stCondLst>
                                  <p:childTnLst>
                                    <p:cmd type="call" cmd="playFrom(0.0)">
                                      <p:cBhvr>
                                        <p:cTn id="43" dur="5480" fill="hold"/>
                                        <p:tgtEl>
                                          <p:spTgt spid="11"/>
                                        </p:tgtEl>
                                      </p:cBhvr>
                                    </p:cmd>
                                  </p:childTnLst>
                                </p:cTn>
                              </p:par>
                              <p:par>
                                <p:cTn id="44" presetID="64" presetClass="path" presetSubtype="0" accel="50000" decel="50000" fill="hold" nodeType="withEffect">
                                  <p:stCondLst>
                                    <p:cond delay="3000"/>
                                  </p:stCondLst>
                                  <p:childTnLst>
                                    <p:animMotion origin="layout" path="M 1.09375E-6 1.11111E-6 L 1.09375E-6 -0.05191 " pathEditMode="relative" rAng="0" ptsTypes="AA">
                                      <p:cBhvr>
                                        <p:cTn id="45" dur="250" fill="hold"/>
                                        <p:tgtEl>
                                          <p:spTgt spid="83"/>
                                        </p:tgtEl>
                                        <p:attrNameLst>
                                          <p:attrName>ppt_x</p:attrName>
                                          <p:attrName>ppt_y</p:attrName>
                                        </p:attrNameLst>
                                      </p:cBhvr>
                                      <p:rCtr x="0" y="-2604"/>
                                    </p:animMotion>
                                  </p:childTnLst>
                                </p:cTn>
                              </p:par>
                              <p:par>
                                <p:cTn id="46" presetID="22" presetClass="entr" presetSubtype="8" fill="hold" grpId="0" nodeType="withEffect">
                                  <p:stCondLst>
                                    <p:cond delay="3500"/>
                                  </p:stCondLst>
                                  <p:iterate>
                                    <p:tmAbs val="0"/>
                                  </p:iterate>
                                  <p:childTnLst>
                                    <p:set>
                                      <p:cBhvr>
                                        <p:cTn id="47" fill="hold"/>
                                        <p:tgtEl>
                                          <p:spTgt spid="3784"/>
                                        </p:tgtEl>
                                        <p:attrNameLst>
                                          <p:attrName>style.visibility</p:attrName>
                                        </p:attrNameLst>
                                      </p:cBhvr>
                                      <p:to>
                                        <p:strVal val="visible"/>
                                      </p:to>
                                    </p:set>
                                    <p:animEffect transition="in" filter="wipe(left)">
                                      <p:cBhvr>
                                        <p:cTn id="48" dur="500"/>
                                        <p:tgtEl>
                                          <p:spTgt spid="3784"/>
                                        </p:tgtEl>
                                      </p:cBhvr>
                                    </p:animEffect>
                                  </p:childTnLst>
                                </p:cTn>
                              </p:par>
                              <p:par>
                                <p:cTn id="49" presetID="1" presetClass="mediacall" presetSubtype="0" fill="hold" nodeType="withEffect">
                                  <p:stCondLst>
                                    <p:cond delay="3500"/>
                                  </p:stCondLst>
                                  <p:childTnLst>
                                    <p:cmd type="call" cmd="playFrom(0.0)">
                                      <p:cBhvr>
                                        <p:cTn id="50" dur="5480" fill="hold"/>
                                        <p:tgtEl>
                                          <p:spTgt spid="12"/>
                                        </p:tgtEl>
                                      </p:cBhvr>
                                    </p:cmd>
                                  </p:childTnLst>
                                </p:cTn>
                              </p:par>
                              <p:par>
                                <p:cTn id="51" presetID="22" presetClass="entr" presetSubtype="8" fill="hold" grpId="0" nodeType="withEffect">
                                  <p:stCondLst>
                                    <p:cond delay="4000"/>
                                  </p:stCondLst>
                                  <p:iterate>
                                    <p:tmAbs val="0"/>
                                  </p:iterate>
                                  <p:childTnLst>
                                    <p:set>
                                      <p:cBhvr>
                                        <p:cTn id="52" fill="hold"/>
                                        <p:tgtEl>
                                          <p:spTgt spid="3790"/>
                                        </p:tgtEl>
                                        <p:attrNameLst>
                                          <p:attrName>style.visibility</p:attrName>
                                        </p:attrNameLst>
                                      </p:cBhvr>
                                      <p:to>
                                        <p:strVal val="visible"/>
                                      </p:to>
                                    </p:set>
                                    <p:animEffect transition="in" filter="wipe(left)">
                                      <p:cBhvr>
                                        <p:cTn id="53" dur="500"/>
                                        <p:tgtEl>
                                          <p:spTgt spid="3790"/>
                                        </p:tgtEl>
                                      </p:cBhvr>
                                    </p:animEffect>
                                  </p:childTnLst>
                                </p:cTn>
                              </p:par>
                              <p:par>
                                <p:cTn id="54" presetID="1" presetClass="mediacall" presetSubtype="0" fill="hold" nodeType="withEffect">
                                  <p:stCondLst>
                                    <p:cond delay="4000"/>
                                  </p:stCondLst>
                                  <p:childTnLst>
                                    <p:cmd type="call" cmd="playFrom(0.0)">
                                      <p:cBhvr>
                                        <p:cTn id="55" dur="5480" fill="hold"/>
                                        <p:tgtEl>
                                          <p:spTgt spid="13"/>
                                        </p:tgtEl>
                                      </p:cBhvr>
                                    </p:cmd>
                                  </p:childTnLst>
                                </p:cTn>
                              </p:par>
                              <p:par>
                                <p:cTn id="56" presetID="22" presetClass="entr" presetSubtype="8" fill="hold" grpId="0" nodeType="withEffect">
                                  <p:stCondLst>
                                    <p:cond delay="4500"/>
                                  </p:stCondLst>
                                  <p:iterate>
                                    <p:tmAbs val="0"/>
                                  </p:iterate>
                                  <p:childTnLst>
                                    <p:set>
                                      <p:cBhvr>
                                        <p:cTn id="57" fill="hold"/>
                                        <p:tgtEl>
                                          <p:spTgt spid="3781"/>
                                        </p:tgtEl>
                                        <p:attrNameLst>
                                          <p:attrName>style.visibility</p:attrName>
                                        </p:attrNameLst>
                                      </p:cBhvr>
                                      <p:to>
                                        <p:strVal val="visible"/>
                                      </p:to>
                                    </p:set>
                                    <p:animEffect transition="in" filter="wipe(left)">
                                      <p:cBhvr>
                                        <p:cTn id="58" dur="500"/>
                                        <p:tgtEl>
                                          <p:spTgt spid="3781"/>
                                        </p:tgtEl>
                                      </p:cBhvr>
                                    </p:animEffect>
                                  </p:childTnLst>
                                </p:cTn>
                              </p:par>
                              <p:par>
                                <p:cTn id="59" presetID="1" presetClass="mediacall" presetSubtype="0" fill="hold" nodeType="withEffect">
                                  <p:stCondLst>
                                    <p:cond delay="4500"/>
                                  </p:stCondLst>
                                  <p:childTnLst>
                                    <p:cmd type="call" cmd="playFrom(0.0)">
                                      <p:cBhvr>
                                        <p:cTn id="60" dur="5480" fill="hold"/>
                                        <p:tgtEl>
                                          <p:spTgt spid="14"/>
                                        </p:tgtEl>
                                      </p:cBhvr>
                                    </p:cmd>
                                  </p:childTnLst>
                                </p:cTn>
                              </p:par>
                              <p:par>
                                <p:cTn id="61" presetID="64" presetClass="path" presetSubtype="0" accel="50000" decel="50000" fill="hold" nodeType="withEffect">
                                  <p:stCondLst>
                                    <p:cond delay="4500"/>
                                  </p:stCondLst>
                                  <p:childTnLst>
                                    <p:animMotion origin="layout" path="M 1.09375E-6 1.11111E-6 L 1.09375E-6 -0.05191 " pathEditMode="relative" rAng="0" ptsTypes="AA">
                                      <p:cBhvr>
                                        <p:cTn id="62" dur="250" fill="hold"/>
                                        <p:tgtEl>
                                          <p:spTgt spid="86"/>
                                        </p:tgtEl>
                                        <p:attrNameLst>
                                          <p:attrName>ppt_x</p:attrName>
                                          <p:attrName>ppt_y</p:attrName>
                                        </p:attrNameLst>
                                      </p:cBhvr>
                                      <p:rCtr x="0" y="-2604"/>
                                    </p:animMotion>
                                  </p:childTnLst>
                                </p:cTn>
                              </p:par>
                              <p:par>
                                <p:cTn id="63" presetID="22" presetClass="entr" presetSubtype="8" fill="hold" grpId="0" nodeType="withEffect">
                                  <p:stCondLst>
                                    <p:cond delay="5000"/>
                                  </p:stCondLst>
                                  <p:iterate>
                                    <p:tmAbs val="0"/>
                                  </p:iterate>
                                  <p:childTnLst>
                                    <p:set>
                                      <p:cBhvr>
                                        <p:cTn id="64" fill="hold"/>
                                        <p:tgtEl>
                                          <p:spTgt spid="3787"/>
                                        </p:tgtEl>
                                        <p:attrNameLst>
                                          <p:attrName>style.visibility</p:attrName>
                                        </p:attrNameLst>
                                      </p:cBhvr>
                                      <p:to>
                                        <p:strVal val="visible"/>
                                      </p:to>
                                    </p:set>
                                    <p:animEffect transition="in" filter="wipe(left)">
                                      <p:cBhvr>
                                        <p:cTn id="65" dur="500"/>
                                        <p:tgtEl>
                                          <p:spTgt spid="3787"/>
                                        </p:tgtEl>
                                      </p:cBhvr>
                                    </p:animEffect>
                                  </p:childTnLst>
                                </p:cTn>
                              </p:par>
                              <p:par>
                                <p:cTn id="66" presetID="1" presetClass="mediacall" presetSubtype="0" fill="hold" nodeType="withEffect">
                                  <p:stCondLst>
                                    <p:cond delay="5000"/>
                                  </p:stCondLst>
                                  <p:childTnLst>
                                    <p:cmd type="call" cmd="playFrom(0.0)">
                                      <p:cBhvr>
                                        <p:cTn id="67" dur="5480" fill="hold"/>
                                        <p:tgtEl>
                                          <p:spTgt spid="15"/>
                                        </p:tgtEl>
                                      </p:cBhvr>
                                    </p:cmd>
                                  </p:childTnLst>
                                </p:cTn>
                              </p:par>
                              <p:par>
                                <p:cTn id="68" presetID="22" presetClass="entr" presetSubtype="8" fill="hold" grpId="0" nodeType="withEffect">
                                  <p:stCondLst>
                                    <p:cond delay="5500"/>
                                  </p:stCondLst>
                                  <p:iterate>
                                    <p:tmAbs val="0"/>
                                  </p:iterate>
                                  <p:childTnLst>
                                    <p:set>
                                      <p:cBhvr>
                                        <p:cTn id="69" fill="hold"/>
                                        <p:tgtEl>
                                          <p:spTgt spid="3788"/>
                                        </p:tgtEl>
                                        <p:attrNameLst>
                                          <p:attrName>style.visibility</p:attrName>
                                        </p:attrNameLst>
                                      </p:cBhvr>
                                      <p:to>
                                        <p:strVal val="visible"/>
                                      </p:to>
                                    </p:set>
                                    <p:animEffect transition="in" filter="wipe(left)">
                                      <p:cBhvr>
                                        <p:cTn id="70" dur="500"/>
                                        <p:tgtEl>
                                          <p:spTgt spid="3788"/>
                                        </p:tgtEl>
                                      </p:cBhvr>
                                    </p:animEffect>
                                  </p:childTnLst>
                                </p:cTn>
                              </p:par>
                              <p:par>
                                <p:cTn id="71" presetID="1" presetClass="mediacall" presetSubtype="0" fill="hold" nodeType="withEffect">
                                  <p:stCondLst>
                                    <p:cond delay="5500"/>
                                  </p:stCondLst>
                                  <p:childTnLst>
                                    <p:cmd type="call" cmd="playFrom(0.0)">
                                      <p:cBhvr>
                                        <p:cTn id="72" dur="5480" fill="hold"/>
                                        <p:tgtEl>
                                          <p:spTgt spid="16"/>
                                        </p:tgtEl>
                                      </p:cBhvr>
                                    </p:cmd>
                                  </p:childTnLst>
                                </p:cTn>
                              </p:par>
                              <p:par>
                                <p:cTn id="73" presetID="22" presetClass="entr" presetSubtype="8" fill="hold" grpId="0" nodeType="withEffect">
                                  <p:stCondLst>
                                    <p:cond delay="6000"/>
                                  </p:stCondLst>
                                  <p:iterate>
                                    <p:tmAbs val="0"/>
                                  </p:iterate>
                                  <p:childTnLst>
                                    <p:set>
                                      <p:cBhvr>
                                        <p:cTn id="74" fill="hold"/>
                                        <p:tgtEl>
                                          <p:spTgt spid="3789"/>
                                        </p:tgtEl>
                                        <p:attrNameLst>
                                          <p:attrName>style.visibility</p:attrName>
                                        </p:attrNameLst>
                                      </p:cBhvr>
                                      <p:to>
                                        <p:strVal val="visible"/>
                                      </p:to>
                                    </p:set>
                                    <p:animEffect transition="in" filter="wipe(left)">
                                      <p:cBhvr>
                                        <p:cTn id="75" dur="500"/>
                                        <p:tgtEl>
                                          <p:spTgt spid="3789"/>
                                        </p:tgtEl>
                                      </p:cBhvr>
                                    </p:animEffect>
                                  </p:childTnLst>
                                </p:cTn>
                              </p:par>
                              <p:par>
                                <p:cTn id="76" presetID="1" presetClass="mediacall" presetSubtype="0" fill="hold" nodeType="withEffect">
                                  <p:stCondLst>
                                    <p:cond delay="6000"/>
                                  </p:stCondLst>
                                  <p:childTnLst>
                                    <p:cmd type="call" cmd="playFrom(0.0)">
                                      <p:cBhvr>
                                        <p:cTn id="77" dur="5480" fill="hold"/>
                                        <p:tgtEl>
                                          <p:spTgt spid="17"/>
                                        </p:tgtEl>
                                      </p:cBhvr>
                                    </p:cmd>
                                  </p:childTnLst>
                                </p:cTn>
                              </p:par>
                              <p:par>
                                <p:cTn id="78" presetID="64" presetClass="path" presetSubtype="0" accel="50000" decel="50000" fill="hold" nodeType="withEffect">
                                  <p:stCondLst>
                                    <p:cond delay="6000"/>
                                  </p:stCondLst>
                                  <p:childTnLst>
                                    <p:animMotion origin="layout" path="M 1.09375E-6 -0.00833 L 1.09375E-6 -0.05191 " pathEditMode="relative" rAng="0" ptsTypes="AA">
                                      <p:cBhvr>
                                        <p:cTn id="79" dur="250" fill="hold"/>
                                        <p:tgtEl>
                                          <p:spTgt spid="89"/>
                                        </p:tgtEl>
                                        <p:attrNameLst>
                                          <p:attrName>ppt_x</p:attrName>
                                          <p:attrName>ppt_y</p:attrName>
                                        </p:attrNameLst>
                                      </p:cBhvr>
                                      <p:rCtr x="0" y="-2187"/>
                                    </p:animMotion>
                                  </p:childTnLst>
                                </p:cTn>
                              </p:par>
                              <p:par>
                                <p:cTn id="80" presetID="1" presetClass="mediacall" presetSubtype="0" fill="hold" nodeType="withEffect">
                                  <p:stCondLst>
                                    <p:cond delay="6000"/>
                                  </p:stCondLst>
                                  <p:childTnLst>
                                    <p:cmd type="call" cmd="playFrom(0.0)">
                                      <p:cBhvr>
                                        <p:cTn id="81" dur="5480" fill="hold"/>
                                        <p:tgtEl>
                                          <p:spTgt spid="18"/>
                                        </p:tgtEl>
                                      </p:cBhvr>
                                    </p:cmd>
                                  </p:childTnLst>
                                </p:cTn>
                              </p:par>
                              <p:par>
                                <p:cTn id="82" presetID="22" presetClass="entr" presetSubtype="8" fill="hold" grpId="0" nodeType="withEffect">
                                  <p:stCondLst>
                                    <p:cond delay="6500"/>
                                  </p:stCondLst>
                                  <p:iterate>
                                    <p:tmAbs val="0"/>
                                  </p:iterate>
                                  <p:childTnLst>
                                    <p:set>
                                      <p:cBhvr>
                                        <p:cTn id="83" fill="hold"/>
                                        <p:tgtEl>
                                          <p:spTgt spid="3792"/>
                                        </p:tgtEl>
                                        <p:attrNameLst>
                                          <p:attrName>style.visibility</p:attrName>
                                        </p:attrNameLst>
                                      </p:cBhvr>
                                      <p:to>
                                        <p:strVal val="visible"/>
                                      </p:to>
                                    </p:set>
                                    <p:animEffect transition="in" filter="wipe(left)">
                                      <p:cBhvr>
                                        <p:cTn id="84" dur="500"/>
                                        <p:tgtEl>
                                          <p:spTgt spid="3792"/>
                                        </p:tgtEl>
                                      </p:cBhvr>
                                    </p:animEffect>
                                  </p:childTnLst>
                                </p:cTn>
                              </p:par>
                              <p:par>
                                <p:cTn id="85" presetID="1" presetClass="mediacall" presetSubtype="0" fill="hold" nodeType="withEffect">
                                  <p:stCondLst>
                                    <p:cond delay="6500"/>
                                  </p:stCondLst>
                                  <p:childTnLst>
                                    <p:cmd type="call" cmd="playFrom(0.0)">
                                      <p:cBhvr>
                                        <p:cTn id="86" dur="5480" fill="hold"/>
                                        <p:tgtEl>
                                          <p:spTgt spid="19"/>
                                        </p:tgtEl>
                                      </p:cBhvr>
                                    </p:cmd>
                                  </p:childTnLst>
                                </p:cTn>
                              </p:par>
                              <p:par>
                                <p:cTn id="87" presetID="22" presetClass="entr" presetSubtype="8" fill="hold" grpId="0" nodeType="withEffect">
                                  <p:stCondLst>
                                    <p:cond delay="7000"/>
                                  </p:stCondLst>
                                  <p:iterate>
                                    <p:tmAbs val="0"/>
                                  </p:iterate>
                                  <p:childTnLst>
                                    <p:set>
                                      <p:cBhvr>
                                        <p:cTn id="88" fill="hold"/>
                                        <p:tgtEl>
                                          <p:spTgt spid="3791"/>
                                        </p:tgtEl>
                                        <p:attrNameLst>
                                          <p:attrName>style.visibility</p:attrName>
                                        </p:attrNameLst>
                                      </p:cBhvr>
                                      <p:to>
                                        <p:strVal val="visible"/>
                                      </p:to>
                                    </p:set>
                                    <p:animEffect transition="in" filter="wipe(left)">
                                      <p:cBhvr>
                                        <p:cTn id="89" dur="500"/>
                                        <p:tgtEl>
                                          <p:spTgt spid="3791"/>
                                        </p:tgtEl>
                                      </p:cBhvr>
                                    </p:animEffect>
                                  </p:childTnLst>
                                </p:cTn>
                              </p:par>
                              <p:par>
                                <p:cTn id="90" presetID="1" presetClass="mediacall" presetSubtype="0" fill="hold" nodeType="withEffect">
                                  <p:stCondLst>
                                    <p:cond delay="7000"/>
                                  </p:stCondLst>
                                  <p:childTnLst>
                                    <p:cmd type="call" cmd="playFrom(0.0)">
                                      <p:cBhvr>
                                        <p:cTn id="91" dur="5480" fill="hold"/>
                                        <p:tgtEl>
                                          <p:spTgt spid="22"/>
                                        </p:tgtEl>
                                      </p:cBhvr>
                                    </p:cmd>
                                  </p:childTnLst>
                                </p:cTn>
                              </p:par>
                              <p:par>
                                <p:cTn id="92" presetID="22" presetClass="entr" presetSubtype="8" fill="hold" grpId="0" nodeType="withEffect">
                                  <p:stCondLst>
                                    <p:cond delay="7500"/>
                                  </p:stCondLst>
                                  <p:iterate>
                                    <p:tmAbs val="0"/>
                                  </p:iterate>
                                  <p:childTnLst>
                                    <p:set>
                                      <p:cBhvr>
                                        <p:cTn id="93" fill="hold"/>
                                        <p:tgtEl>
                                          <p:spTgt spid="3786"/>
                                        </p:tgtEl>
                                        <p:attrNameLst>
                                          <p:attrName>style.visibility</p:attrName>
                                        </p:attrNameLst>
                                      </p:cBhvr>
                                      <p:to>
                                        <p:strVal val="visible"/>
                                      </p:to>
                                    </p:set>
                                    <p:animEffect transition="in" filter="wipe(left)">
                                      <p:cBhvr>
                                        <p:cTn id="94" dur="500"/>
                                        <p:tgtEl>
                                          <p:spTgt spid="3786"/>
                                        </p:tgtEl>
                                      </p:cBhvr>
                                    </p:animEffect>
                                  </p:childTnLst>
                                </p:cTn>
                              </p:par>
                              <p:par>
                                <p:cTn id="95" presetID="1" presetClass="mediacall" presetSubtype="0" fill="hold" nodeType="withEffect">
                                  <p:stCondLst>
                                    <p:cond delay="7500"/>
                                  </p:stCondLst>
                                  <p:childTnLst>
                                    <p:cmd type="call" cmd="playFrom(0.0)">
                                      <p:cBhvr>
                                        <p:cTn id="96" dur="5480" fill="hold"/>
                                        <p:tgtEl>
                                          <p:spTgt spid="23"/>
                                        </p:tgtEl>
                                      </p:cBhvr>
                                    </p:cmd>
                                  </p:childTnLst>
                                </p:cTn>
                              </p:par>
                              <p:par>
                                <p:cTn id="97" presetID="64" presetClass="path" presetSubtype="0" accel="50000" decel="50000" fill="hold" nodeType="withEffect">
                                  <p:stCondLst>
                                    <p:cond delay="7500"/>
                                  </p:stCondLst>
                                  <p:childTnLst>
                                    <p:animMotion origin="layout" path="M 1.09375E-6 1.11111E-6 L 0.00049 -0.05365 " pathEditMode="relative" rAng="0" ptsTypes="AA">
                                      <p:cBhvr>
                                        <p:cTn id="98" dur="250" fill="hold"/>
                                        <p:tgtEl>
                                          <p:spTgt spid="92"/>
                                        </p:tgtEl>
                                        <p:attrNameLst>
                                          <p:attrName>ppt_x</p:attrName>
                                          <p:attrName>ppt_y</p:attrName>
                                        </p:attrNameLst>
                                      </p:cBhvr>
                                      <p:rCtr x="20" y="-2691"/>
                                    </p:animMotion>
                                  </p:childTnLst>
                                </p:cTn>
                              </p:par>
                              <p:par>
                                <p:cTn id="99" presetID="22" presetClass="entr" presetSubtype="8" fill="hold" grpId="0" nodeType="withEffect">
                                  <p:stCondLst>
                                    <p:cond delay="8000"/>
                                  </p:stCondLst>
                                  <p:childTnLst>
                                    <p:set>
                                      <p:cBhvr>
                                        <p:cTn id="100" dur="1" fill="hold">
                                          <p:stCondLst>
                                            <p:cond delay="0"/>
                                          </p:stCondLst>
                                        </p:cTn>
                                        <p:tgtEl>
                                          <p:spTgt spid="3829"/>
                                        </p:tgtEl>
                                        <p:attrNameLst>
                                          <p:attrName>style.visibility</p:attrName>
                                        </p:attrNameLst>
                                      </p:cBhvr>
                                      <p:to>
                                        <p:strVal val="visible"/>
                                      </p:to>
                                    </p:set>
                                    <p:animEffect transition="in" filter="wipe(left)">
                                      <p:cBhvr>
                                        <p:cTn id="101" dur="1000"/>
                                        <p:tgtEl>
                                          <p:spTgt spid="3829"/>
                                        </p:tgtEl>
                                      </p:cBhvr>
                                    </p:animEffect>
                                  </p:childTnLst>
                                </p:cTn>
                              </p:par>
                              <p:par>
                                <p:cTn id="102" presetID="1" presetClass="mediacall" presetSubtype="0" fill="hold" nodeType="withEffect">
                                  <p:stCondLst>
                                    <p:cond delay="8000"/>
                                  </p:stCondLst>
                                  <p:childTnLst>
                                    <p:cmd type="call" cmd="playFrom(0.0)">
                                      <p:cBhvr>
                                        <p:cTn id="103" dur="5480" fill="hold"/>
                                        <p:tgtEl>
                                          <p:spTgt spid="20"/>
                                        </p:tgtEl>
                                      </p:cBhvr>
                                    </p:cmd>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400"/>
                                        <p:tgtEl>
                                          <p:spTgt spid="3829"/>
                                        </p:tgtEl>
                                      </p:cBhvr>
                                    </p:animEffect>
                                    <p:set>
                                      <p:cBhvr>
                                        <p:cTn id="108" dur="1" fill="hold">
                                          <p:stCondLst>
                                            <p:cond delay="399"/>
                                          </p:stCondLst>
                                        </p:cTn>
                                        <p:tgtEl>
                                          <p:spTgt spid="3829"/>
                                        </p:tgtEl>
                                        <p:attrNameLst>
                                          <p:attrName>style.visibility</p:attrName>
                                        </p:attrNameLst>
                                      </p:cBhvr>
                                      <p:to>
                                        <p:strVal val="hidden"/>
                                      </p:to>
                                    </p:set>
                                  </p:childTnLst>
                                </p:cTn>
                              </p:par>
                              <p:par>
                                <p:cTn id="109" presetID="22" presetClass="entr" presetSubtype="8" fill="hold" grpId="0" nodeType="withEffect">
                                  <p:stCondLst>
                                    <p:cond delay="0"/>
                                  </p:stCondLst>
                                  <p:iterate type="lt">
                                    <p:tmPct val="20000"/>
                                  </p:iterate>
                                  <p:childTnLst>
                                    <p:set>
                                      <p:cBhvr>
                                        <p:cTn id="110" dur="1" fill="hold">
                                          <p:stCondLst>
                                            <p:cond delay="0"/>
                                          </p:stCondLst>
                                        </p:cTn>
                                        <p:tgtEl>
                                          <p:spTgt spid="3793"/>
                                        </p:tgtEl>
                                        <p:attrNameLst>
                                          <p:attrName>style.visibility</p:attrName>
                                        </p:attrNameLst>
                                      </p:cBhvr>
                                      <p:to>
                                        <p:strVal val="visible"/>
                                      </p:to>
                                    </p:set>
                                    <p:animEffect transition="in" filter="wipe(left)">
                                      <p:cBhvr>
                                        <p:cTn id="111" dur="100"/>
                                        <p:tgtEl>
                                          <p:spTgt spid="3793"/>
                                        </p:tgtEl>
                                      </p:cBhvr>
                                    </p:animEffect>
                                  </p:childTnLst>
                                </p:cTn>
                              </p:par>
                              <p:par>
                                <p:cTn id="112" presetID="1" presetClass="mediacall" presetSubtype="0" fill="hold" nodeType="withEffect">
                                  <p:stCondLst>
                                    <p:cond delay="0"/>
                                  </p:stCondLst>
                                  <p:childTnLst>
                                    <p:cmd type="call" cmd="playFrom(0.0)">
                                      <p:cBhvr>
                                        <p:cTn id="113" dur="599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4" fill="hold" display="0">
                  <p:stCondLst>
                    <p:cond delay="indefinite"/>
                  </p:stCondLst>
                  <p:endCondLst>
                    <p:cond evt="onStopAudio" delay="0">
                      <p:tgtEl>
                        <p:sldTgt/>
                      </p:tgtEl>
                    </p:cond>
                  </p:endCondLst>
                </p:cTn>
                <p:tgtEl>
                  <p:spTgt spid="5"/>
                </p:tgtEl>
              </p:cMediaNode>
            </p:video>
            <p:video>
              <p:cMediaNode vol="80000">
                <p:cTn id="115" fill="hold" display="0">
                  <p:stCondLst>
                    <p:cond delay="indefinite"/>
                  </p:stCondLst>
                  <p:endCondLst>
                    <p:cond evt="onStopAudio" delay="0">
                      <p:tgtEl>
                        <p:sldTgt/>
                      </p:tgtEl>
                    </p:cond>
                  </p:endCondLst>
                </p:cTn>
                <p:tgtEl>
                  <p:spTgt spid="6"/>
                </p:tgtEl>
              </p:cMediaNode>
            </p:video>
            <p:video>
              <p:cMediaNode vol="80000">
                <p:cTn id="116" fill="hold" display="0">
                  <p:stCondLst>
                    <p:cond delay="indefinite"/>
                  </p:stCondLst>
                  <p:endCondLst>
                    <p:cond evt="onStopAudio" delay="0">
                      <p:tgtEl>
                        <p:sldTgt/>
                      </p:tgtEl>
                    </p:cond>
                  </p:endCondLst>
                </p:cTn>
                <p:tgtEl>
                  <p:spTgt spid="7"/>
                </p:tgtEl>
              </p:cMediaNode>
            </p:video>
            <p:video>
              <p:cMediaNode vol="80000">
                <p:cTn id="117" fill="hold" display="0">
                  <p:stCondLst>
                    <p:cond delay="indefinite"/>
                  </p:stCondLst>
                  <p:endCondLst>
                    <p:cond evt="onStopAudio" delay="0">
                      <p:tgtEl>
                        <p:sldTgt/>
                      </p:tgtEl>
                    </p:cond>
                  </p:endCondLst>
                </p:cTn>
                <p:tgtEl>
                  <p:spTgt spid="8"/>
                </p:tgtEl>
              </p:cMediaNode>
            </p:video>
            <p:video>
              <p:cMediaNode vol="80000">
                <p:cTn id="118" fill="hold" display="0">
                  <p:stCondLst>
                    <p:cond delay="indefinite"/>
                  </p:stCondLst>
                  <p:endCondLst>
                    <p:cond evt="onStopAudio" delay="0">
                      <p:tgtEl>
                        <p:sldTgt/>
                      </p:tgtEl>
                    </p:cond>
                  </p:endCondLst>
                </p:cTn>
                <p:tgtEl>
                  <p:spTgt spid="9"/>
                </p:tgtEl>
              </p:cMediaNode>
            </p:video>
            <p:video>
              <p:cMediaNode vol="80000">
                <p:cTn id="119" fill="hold" display="0">
                  <p:stCondLst>
                    <p:cond delay="indefinite"/>
                  </p:stCondLst>
                  <p:endCondLst>
                    <p:cond evt="onStopAudio" delay="0">
                      <p:tgtEl>
                        <p:sldTgt/>
                      </p:tgtEl>
                    </p:cond>
                  </p:endCondLst>
                </p:cTn>
                <p:tgtEl>
                  <p:spTgt spid="10"/>
                </p:tgtEl>
              </p:cMediaNode>
            </p:video>
            <p:video>
              <p:cMediaNode vol="80000">
                <p:cTn id="120" fill="hold" display="0">
                  <p:stCondLst>
                    <p:cond delay="indefinite"/>
                  </p:stCondLst>
                  <p:endCondLst>
                    <p:cond evt="onStopAudio" delay="0">
                      <p:tgtEl>
                        <p:sldTgt/>
                      </p:tgtEl>
                    </p:cond>
                  </p:endCondLst>
                </p:cTn>
                <p:tgtEl>
                  <p:spTgt spid="11"/>
                </p:tgtEl>
              </p:cMediaNode>
            </p:video>
            <p:video>
              <p:cMediaNode vol="80000">
                <p:cTn id="121" fill="hold" display="0">
                  <p:stCondLst>
                    <p:cond delay="indefinite"/>
                  </p:stCondLst>
                  <p:endCondLst>
                    <p:cond evt="onStopAudio" delay="0">
                      <p:tgtEl>
                        <p:sldTgt/>
                      </p:tgtEl>
                    </p:cond>
                  </p:endCondLst>
                </p:cTn>
                <p:tgtEl>
                  <p:spTgt spid="12"/>
                </p:tgtEl>
              </p:cMediaNode>
            </p:video>
            <p:video>
              <p:cMediaNode vol="80000">
                <p:cTn id="122" fill="hold" display="0">
                  <p:stCondLst>
                    <p:cond delay="indefinite"/>
                  </p:stCondLst>
                  <p:endCondLst>
                    <p:cond evt="onStopAudio" delay="0">
                      <p:tgtEl>
                        <p:sldTgt/>
                      </p:tgtEl>
                    </p:cond>
                  </p:endCondLst>
                </p:cTn>
                <p:tgtEl>
                  <p:spTgt spid="13"/>
                </p:tgtEl>
              </p:cMediaNode>
            </p:video>
            <p:video>
              <p:cMediaNode vol="80000">
                <p:cTn id="123" fill="hold" display="0">
                  <p:stCondLst>
                    <p:cond delay="indefinite"/>
                  </p:stCondLst>
                  <p:endCondLst>
                    <p:cond evt="onStopAudio" delay="0">
                      <p:tgtEl>
                        <p:sldTgt/>
                      </p:tgtEl>
                    </p:cond>
                  </p:endCondLst>
                </p:cTn>
                <p:tgtEl>
                  <p:spTgt spid="14"/>
                </p:tgtEl>
              </p:cMediaNode>
            </p:video>
            <p:video>
              <p:cMediaNode vol="80000">
                <p:cTn id="124" fill="hold" display="0">
                  <p:stCondLst>
                    <p:cond delay="indefinite"/>
                  </p:stCondLst>
                  <p:endCondLst>
                    <p:cond evt="onStopAudio" delay="0">
                      <p:tgtEl>
                        <p:sldTgt/>
                      </p:tgtEl>
                    </p:cond>
                  </p:endCondLst>
                </p:cTn>
                <p:tgtEl>
                  <p:spTgt spid="15"/>
                </p:tgtEl>
              </p:cMediaNode>
            </p:video>
            <p:video>
              <p:cMediaNode vol="80000">
                <p:cTn id="125" fill="hold" display="0">
                  <p:stCondLst>
                    <p:cond delay="indefinite"/>
                  </p:stCondLst>
                  <p:endCondLst>
                    <p:cond evt="onStopAudio" delay="0">
                      <p:tgtEl>
                        <p:sldTgt/>
                      </p:tgtEl>
                    </p:cond>
                  </p:endCondLst>
                </p:cTn>
                <p:tgtEl>
                  <p:spTgt spid="16"/>
                </p:tgtEl>
              </p:cMediaNode>
            </p:video>
            <p:video>
              <p:cMediaNode vol="80000">
                <p:cTn id="126" fill="hold" display="0">
                  <p:stCondLst>
                    <p:cond delay="indefinite"/>
                  </p:stCondLst>
                  <p:endCondLst>
                    <p:cond evt="onStopAudio" delay="0">
                      <p:tgtEl>
                        <p:sldTgt/>
                      </p:tgtEl>
                    </p:cond>
                  </p:endCondLst>
                </p:cTn>
                <p:tgtEl>
                  <p:spTgt spid="17"/>
                </p:tgtEl>
              </p:cMediaNode>
            </p:video>
            <p:video>
              <p:cMediaNode vol="80000">
                <p:cTn id="127" fill="hold" display="0">
                  <p:stCondLst>
                    <p:cond delay="indefinite"/>
                  </p:stCondLst>
                  <p:endCondLst>
                    <p:cond evt="onStopAudio" delay="0">
                      <p:tgtEl>
                        <p:sldTgt/>
                      </p:tgtEl>
                    </p:cond>
                  </p:endCondLst>
                </p:cTn>
                <p:tgtEl>
                  <p:spTgt spid="18"/>
                </p:tgtEl>
              </p:cMediaNode>
            </p:video>
            <p:video>
              <p:cMediaNode vol="80000">
                <p:cTn id="128" fill="hold" display="0">
                  <p:stCondLst>
                    <p:cond delay="indefinite"/>
                  </p:stCondLst>
                  <p:endCondLst>
                    <p:cond evt="onStopAudio" delay="0">
                      <p:tgtEl>
                        <p:sldTgt/>
                      </p:tgtEl>
                    </p:cond>
                  </p:endCondLst>
                </p:cTn>
                <p:tgtEl>
                  <p:spTgt spid="19"/>
                </p:tgtEl>
              </p:cMediaNode>
            </p:video>
            <p:video>
              <p:cMediaNode vol="80000">
                <p:cTn id="129" fill="hold" display="0">
                  <p:stCondLst>
                    <p:cond delay="indefinite"/>
                  </p:stCondLst>
                  <p:endCondLst>
                    <p:cond evt="onStopAudio" delay="0">
                      <p:tgtEl>
                        <p:sldTgt/>
                      </p:tgtEl>
                    </p:cond>
                  </p:endCondLst>
                </p:cTn>
                <p:tgtEl>
                  <p:spTgt spid="20"/>
                </p:tgtEl>
              </p:cMediaNode>
            </p:video>
            <p:video>
              <p:cMediaNode vol="80000">
                <p:cTn id="130" fill="hold" display="0">
                  <p:stCondLst>
                    <p:cond delay="indefinite"/>
                  </p:stCondLst>
                  <p:endCondLst>
                    <p:cond evt="onStopAudio" delay="0">
                      <p:tgtEl>
                        <p:sldTgt/>
                      </p:tgtEl>
                    </p:cond>
                  </p:endCondLst>
                </p:cTn>
                <p:tgtEl>
                  <p:spTgt spid="21"/>
                </p:tgtEl>
              </p:cMediaNode>
            </p:video>
            <p:video>
              <p:cMediaNode vol="80000">
                <p:cTn id="131" fill="hold" display="0">
                  <p:stCondLst>
                    <p:cond delay="indefinite"/>
                  </p:stCondLst>
                  <p:endCondLst>
                    <p:cond evt="onStopAudio" delay="0">
                      <p:tgtEl>
                        <p:sldTgt/>
                      </p:tgtEl>
                    </p:cond>
                  </p:endCondLst>
                </p:cTn>
                <p:tgtEl>
                  <p:spTgt spid="22"/>
                </p:tgtEl>
              </p:cMediaNode>
            </p:video>
            <p:video>
              <p:cMediaNode vol="80000">
                <p:cTn id="132" fill="hold" display="0">
                  <p:stCondLst>
                    <p:cond delay="indefinite"/>
                  </p:stCondLst>
                  <p:endCondLst>
                    <p:cond evt="onStopAudio" delay="0">
                      <p:tgtEl>
                        <p:sldTgt/>
                      </p:tgtEl>
                    </p:cond>
                  </p:endCondLst>
                </p:cTn>
                <p:tgtEl>
                  <p:spTgt spid="23"/>
                </p:tgtEl>
              </p:cMediaNode>
            </p:video>
          </p:childTnLst>
        </p:cTn>
      </p:par>
    </p:tnLst>
    <p:bldLst>
      <p:bldP spid="3786" grpId="0" animBg="1" advAuto="0"/>
      <p:bldP spid="3791" grpId="0" animBg="1" advAuto="0"/>
      <p:bldP spid="3792" grpId="0" animBg="1" advAuto="0"/>
      <p:bldP spid="3789" grpId="0" animBg="1" advAuto="0"/>
      <p:bldP spid="3788" grpId="0" animBg="1" advAuto="0"/>
      <p:bldP spid="3787" grpId="0" animBg="1" advAuto="0"/>
      <p:bldP spid="3781" grpId="0" animBg="1" advAuto="0"/>
      <p:bldP spid="3790" grpId="0" animBg="1" advAuto="0"/>
      <p:bldP spid="3784" grpId="0" animBg="1" advAuto="0"/>
      <p:bldP spid="3783" grpId="0" animBg="1" advAuto="0"/>
      <p:bldP spid="3782" grpId="0" animBg="1" advAuto="0"/>
      <p:bldP spid="3777" grpId="0" animBg="1" advAuto="0"/>
      <p:bldP spid="3779" grpId="0" animBg="1" advAuto="0"/>
      <p:bldP spid="3778" grpId="0" animBg="1" advAuto="0"/>
      <p:bldP spid="3780" grpId="0" animBg="1" advAuto="0"/>
      <p:bldP spid="3785" grpId="0" animBg="1" advAuto="0"/>
      <p:bldP spid="3793" grpId="0" animBg="1"/>
      <p:bldP spid="3829" grpId="0" animBg="1"/>
      <p:bldP spid="3829" grpId="1"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508000" y="295457"/>
            <a:ext cx="11292000" cy="34289"/>
          </a:xfrm>
        </p:spPr>
        <p:txBody>
          <a:bodyPr>
            <a:normAutofit fontScale="90000"/>
          </a:bodyPr>
          <a:lstStyle/>
          <a:p>
            <a:pPr algn="ctr"/>
            <a:r>
              <a:rPr lang="en-US" dirty="0">
                <a:solidFill>
                  <a:srgbClr val="00B050"/>
                </a:solidFill>
              </a:rPr>
              <a:t> </a:t>
            </a:r>
            <a:br>
              <a:rPr lang="en-US" dirty="0">
                <a:solidFill>
                  <a:srgbClr val="00B050"/>
                </a:solidFill>
              </a:rPr>
            </a:br>
            <a:endParaRPr lang="en-US" dirty="0">
              <a:solidFill>
                <a:srgbClr val="00B050"/>
              </a:solidFill>
            </a:endParaRPr>
          </a:p>
        </p:txBody>
      </p:sp>
      <p:sp>
        <p:nvSpPr>
          <p:cNvPr id="3" name="Text Placeholder 2"/>
          <p:cNvSpPr>
            <a:spLocks noGrp="1"/>
          </p:cNvSpPr>
          <p:nvPr>
            <p:ph type="body" idx="1"/>
          </p:nvPr>
        </p:nvSpPr>
        <p:spPr>
          <a:xfrm>
            <a:off x="355316" y="915535"/>
            <a:ext cx="11597368" cy="5026931"/>
          </a:xfrm>
        </p:spPr>
        <p:txBody>
          <a:bodyPr>
            <a:normAutofit fontScale="85000" lnSpcReduction="20000"/>
          </a:bodyPr>
          <a:lstStyle/>
          <a:p>
            <a:pPr marL="12701" indent="0" algn="ctr">
              <a:buNone/>
            </a:pPr>
            <a:r>
              <a:rPr lang="en-US" sz="4800" b="1" dirty="0">
                <a:solidFill>
                  <a:srgbClr val="00B050"/>
                </a:solidFill>
              </a:rPr>
              <a:t>Our Choice for Now</a:t>
            </a:r>
          </a:p>
          <a:p>
            <a:pPr marL="12701" indent="0" algn="ctr">
              <a:buNone/>
            </a:pPr>
            <a:r>
              <a:rPr lang="en-US" sz="4300" b="1" dirty="0">
                <a:solidFill>
                  <a:srgbClr val="FF0000"/>
                </a:solidFill>
                <a:ea typeface="Calibri" panose="020F0502020204030204" pitchFamily="34" charset="0"/>
                <a:cs typeface="Times New Roman" panose="02020603050405020304" pitchFamily="18" charset="0"/>
              </a:rPr>
              <a:t>Switch to a 100% clean supplier; save ~10%</a:t>
            </a:r>
          </a:p>
          <a:p>
            <a:pPr marL="12701" indent="0" algn="ctr">
              <a:spcBef>
                <a:spcPts val="2250"/>
              </a:spcBef>
              <a:buNone/>
            </a:pPr>
            <a:r>
              <a:rPr lang="en-US" sz="4800" b="1" dirty="0">
                <a:solidFill>
                  <a:srgbClr val="00B050"/>
                </a:solidFill>
                <a:ea typeface="Calibri" panose="020F0502020204030204" pitchFamily="34" charset="0"/>
                <a:cs typeface="Times New Roman" panose="02020603050405020304" pitchFamily="18" charset="0"/>
              </a:rPr>
              <a:t>Also Work On</a:t>
            </a:r>
            <a:r>
              <a:rPr lang="en-US" sz="4800" b="1" dirty="0">
                <a:solidFill>
                  <a:srgbClr val="FF0000"/>
                </a:solidFill>
                <a:ea typeface="Calibri" panose="020F0502020204030204" pitchFamily="34" charset="0"/>
                <a:cs typeface="Times New Roman" panose="02020603050405020304" pitchFamily="18" charset="0"/>
              </a:rPr>
              <a:t>     </a:t>
            </a:r>
          </a:p>
          <a:p>
            <a:pPr>
              <a:buFont typeface="Wingdings" panose="05000000000000000000" pitchFamily="2" charset="2"/>
              <a:buChar char="§"/>
            </a:pPr>
            <a:r>
              <a:rPr lang="en-US" sz="4800" b="1" dirty="0">
                <a:ea typeface="Calibri" panose="020F0502020204030204" pitchFamily="34" charset="0"/>
                <a:cs typeface="Times New Roman" panose="02020603050405020304" pitchFamily="18" charset="0"/>
              </a:rPr>
              <a:t>Continue to ask Middletown to supply renewable community choice electrical aggregation</a:t>
            </a:r>
          </a:p>
          <a:p>
            <a:pPr>
              <a:buFont typeface="Wingdings" panose="05000000000000000000" pitchFamily="2" charset="2"/>
              <a:buChar char="§"/>
            </a:pPr>
            <a:r>
              <a:rPr lang="en-US" sz="4800" b="1" dirty="0"/>
              <a:t>Look (in 2022) for opportunities to invest in or subscribe to community solar</a:t>
            </a:r>
          </a:p>
          <a:p>
            <a:pPr>
              <a:buFont typeface="Wingdings" panose="05000000000000000000" pitchFamily="2" charset="2"/>
              <a:buChar char="§"/>
            </a:pPr>
            <a:endParaRPr lang="en-US" sz="48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893531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205" y="276452"/>
            <a:ext cx="9236937" cy="1814402"/>
          </a:xfrm>
        </p:spPr>
        <p:txBody>
          <a:bodyPr>
            <a:normAutofit fontScale="90000"/>
          </a:bodyPr>
          <a:lstStyle/>
          <a:p>
            <a:r>
              <a:rPr lang="en-US" sz="4050" dirty="0">
                <a:solidFill>
                  <a:srgbClr val="00B050"/>
                </a:solidFill>
              </a:rPr>
              <a:t>New Jersey Renewable Government Energy (Electric) Aggregation (R-GEA)</a:t>
            </a:r>
            <a:br>
              <a:rPr lang="en-US" sz="4050" dirty="0">
                <a:solidFill>
                  <a:srgbClr val="00B050"/>
                </a:solidFill>
              </a:rPr>
            </a:br>
            <a:r>
              <a:rPr lang="en-US" sz="4050" dirty="0">
                <a:solidFill>
                  <a:srgbClr val="00B050"/>
                </a:solidFill>
              </a:rPr>
              <a:t>for Community</a:t>
            </a:r>
          </a:p>
        </p:txBody>
      </p:sp>
      <p:sp>
        <p:nvSpPr>
          <p:cNvPr id="4" name="Content Placeholder 3"/>
          <p:cNvSpPr>
            <a:spLocks noGrp="1"/>
          </p:cNvSpPr>
          <p:nvPr>
            <p:ph sz="half" idx="2"/>
          </p:nvPr>
        </p:nvSpPr>
        <p:spPr>
          <a:xfrm>
            <a:off x="6172200" y="5323668"/>
            <a:ext cx="5181600" cy="853295"/>
          </a:xfrm>
        </p:spPr>
        <p:txBody>
          <a:bodyPr>
            <a:normAutofit fontScale="55000" lnSpcReduction="20000"/>
          </a:bodyPr>
          <a:lstStyle/>
          <a:p>
            <a:pPr marL="12701" indent="0">
              <a:buNone/>
            </a:pPr>
            <a:r>
              <a:rPr lang="en-US" dirty="0"/>
              <a:t>  </a:t>
            </a:r>
          </a:p>
          <a:p>
            <a:endParaRPr lang="en-US" dirty="0"/>
          </a:p>
        </p:txBody>
      </p:sp>
      <p:sp>
        <p:nvSpPr>
          <p:cNvPr id="5" name="Content Placeholder 4"/>
          <p:cNvSpPr>
            <a:spLocks noGrp="1"/>
          </p:cNvSpPr>
          <p:nvPr>
            <p:ph sz="half" idx="1"/>
          </p:nvPr>
        </p:nvSpPr>
        <p:spPr>
          <a:xfrm>
            <a:off x="838201" y="1825625"/>
            <a:ext cx="252470" cy="193503"/>
          </a:xfrm>
        </p:spPr>
        <p:txBody>
          <a:bodyPr>
            <a:normAutofit fontScale="55000" lnSpcReduction="20000"/>
          </a:bodyPr>
          <a:lstStyle/>
          <a:p>
            <a:pPr marL="12701" indent="0">
              <a:buNone/>
            </a:pPr>
            <a:r>
              <a:rPr lang="en-US" dirty="0"/>
              <a:t> </a:t>
            </a:r>
          </a:p>
        </p:txBody>
      </p:sp>
      <p:pic>
        <p:nvPicPr>
          <p:cNvPr id="6" name="Picture 5" descr="C:\Users\Pat\AppData\Local\Microsoft\Windows Live Mail\WLMDSS.tmp\WLMFE5C.tmp\logo-clean-energ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219" y="464247"/>
            <a:ext cx="1801379" cy="1164823"/>
          </a:xfrm>
          <a:prstGeom prst="rect">
            <a:avLst/>
          </a:prstGeom>
          <a:noFill/>
          <a:ln>
            <a:noFill/>
          </a:ln>
        </p:spPr>
      </p:pic>
      <p:sp>
        <p:nvSpPr>
          <p:cNvPr id="3" name="TextBox 2"/>
          <p:cNvSpPr txBox="1"/>
          <p:nvPr/>
        </p:nvSpPr>
        <p:spPr>
          <a:xfrm>
            <a:off x="689932" y="2288207"/>
            <a:ext cx="10964537" cy="4139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411480" indent="-342900" defTabSz="619125" hangingPunct="0">
              <a:buFont typeface="Arial" panose="020B0604020202020204" pitchFamily="34" charset="0"/>
              <a:buChar char="•"/>
              <a:defRPr/>
            </a:pPr>
            <a:r>
              <a:rPr lang="en-US" sz="3600" b="1" kern="0" dirty="0">
                <a:solidFill>
                  <a:srgbClr val="53585F"/>
                </a:solidFill>
                <a:latin typeface="Helvetica"/>
                <a:cs typeface="Helvetica"/>
                <a:sym typeface="Helvetica"/>
              </a:rPr>
              <a:t>Also called Community Choice Aggregation</a:t>
            </a:r>
          </a:p>
          <a:p>
            <a:pPr marL="411480" indent="-342900" defTabSz="619125" hangingPunct="0">
              <a:spcBef>
                <a:spcPts val="900"/>
              </a:spcBef>
              <a:buFont typeface="Arial" panose="020B0604020202020204" pitchFamily="34" charset="0"/>
              <a:buChar char="•"/>
              <a:defRPr/>
            </a:pPr>
            <a:r>
              <a:rPr lang="en-US" sz="3600" b="1" kern="0" dirty="0">
                <a:solidFill>
                  <a:srgbClr val="53585F"/>
                </a:solidFill>
                <a:latin typeface="Helvetica"/>
                <a:cs typeface="Helvetica"/>
                <a:sym typeface="Helvetica"/>
              </a:rPr>
              <a:t>Most effective carbon reduction action: accounts for 40% of potential savings of first decade actions in our Middletown Energy Plan</a:t>
            </a:r>
          </a:p>
          <a:p>
            <a:pPr marL="411480" indent="-342900" defTabSz="619125" hangingPunct="0">
              <a:spcBef>
                <a:spcPts val="900"/>
              </a:spcBef>
              <a:buFont typeface="Arial" panose="020B0604020202020204" pitchFamily="34" charset="0"/>
              <a:buChar char="•"/>
              <a:defRPr/>
            </a:pPr>
            <a:r>
              <a:rPr lang="en-US" sz="3600" b="1" kern="0" dirty="0">
                <a:solidFill>
                  <a:srgbClr val="53585F"/>
                </a:solidFill>
                <a:latin typeface="Helvetica"/>
                <a:cs typeface="Helvetica"/>
                <a:sym typeface="Helvetica"/>
              </a:rPr>
              <a:t>Provides cost savings to residents; low or no cost to Middletown</a:t>
            </a:r>
          </a:p>
          <a:p>
            <a:pPr marL="411480" indent="-342900" defTabSz="619125" hangingPunct="0">
              <a:buFont typeface="Arial" panose="020B0604020202020204" pitchFamily="34" charset="0"/>
              <a:buChar char="•"/>
              <a:defRPr/>
            </a:pPr>
            <a:endParaRPr lang="en-US" sz="3300" b="1" kern="0" dirty="0">
              <a:solidFill>
                <a:srgbClr val="53585F"/>
              </a:solidFill>
              <a:latin typeface="Helvetica"/>
              <a:cs typeface="Helvetica"/>
              <a:sym typeface="Helvetica"/>
            </a:endParaRPr>
          </a:p>
        </p:txBody>
      </p:sp>
    </p:spTree>
    <p:extLst>
      <p:ext uri="{BB962C8B-B14F-4D97-AF65-F5344CB8AC3E}">
        <p14:creationId xmlns:p14="http://schemas.microsoft.com/office/powerpoint/2010/main" val="1225125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97C9E-A2DE-4C29-8B38-3BE86902E44C}"/>
              </a:ext>
            </a:extLst>
          </p:cNvPr>
          <p:cNvSpPr txBox="1"/>
          <p:nvPr/>
        </p:nvSpPr>
        <p:spPr>
          <a:xfrm>
            <a:off x="4611073" y="110743"/>
            <a:ext cx="2402902" cy="5693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US" sz="3200" b="1" kern="0" cap="all" dirty="0">
                <a:solidFill>
                  <a:srgbClr val="00B050"/>
                </a:solidFill>
                <a:latin typeface="Helvetica"/>
                <a:cs typeface="Helvetica"/>
                <a:sym typeface="Helvetica"/>
              </a:rPr>
              <a:t>MANDATES</a:t>
            </a:r>
          </a:p>
        </p:txBody>
      </p:sp>
      <p:sp>
        <p:nvSpPr>
          <p:cNvPr id="11" name="TextBox 10">
            <a:extLst>
              <a:ext uri="{FF2B5EF4-FFF2-40B4-BE49-F238E27FC236}">
                <a16:creationId xmlns:a16="http://schemas.microsoft.com/office/drawing/2014/main" id="{CEBD0B61-6299-49E5-9CB0-64AD9DCB5AC4}"/>
              </a:ext>
            </a:extLst>
          </p:cNvPr>
          <p:cNvSpPr txBox="1"/>
          <p:nvPr/>
        </p:nvSpPr>
        <p:spPr>
          <a:xfrm>
            <a:off x="672415" y="857767"/>
            <a:ext cx="11073653" cy="56887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defTabSz="342900" hangingPunct="0">
              <a:lnSpc>
                <a:spcPct val="115000"/>
              </a:lnSpc>
              <a:spcAft>
                <a:spcPts val="750"/>
              </a:spcAft>
            </a:pPr>
            <a:r>
              <a:rPr lang="en-US" sz="2400" b="1" kern="0" dirty="0">
                <a:solidFill>
                  <a:srgbClr val="53585F"/>
                </a:solidFill>
                <a:latin typeface="Calibri" panose="020F0502020204030204" pitchFamily="34" charset="0"/>
                <a:cs typeface="Times New Roman" panose="02020603050405020304" pitchFamily="18" charset="0"/>
                <a:sym typeface="Arial"/>
              </a:rPr>
              <a:t>NJ Energy Master Plan (Jan 2020)</a:t>
            </a:r>
          </a:p>
          <a:p>
            <a:pPr marL="257175" lvl="2" indent="-257175" defTabSz="342900" hangingPunct="0">
              <a:lnSpc>
                <a:spcPct val="115000"/>
              </a:lnSpc>
              <a:buFont typeface="Symbol" panose="05050102010706020507" pitchFamily="18" charset="2"/>
              <a:buChar char=""/>
            </a:pPr>
            <a:r>
              <a:rPr lang="en-US" sz="20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50% clean electricity by 2030;  100% clean electricity by 2050 </a:t>
            </a:r>
          </a:p>
          <a:p>
            <a:pPr marL="257175" lvl="2" indent="-257175" defTabSz="342900" hangingPunct="0">
              <a:lnSpc>
                <a:spcPct val="115000"/>
              </a:lnSpc>
              <a:spcAft>
                <a:spcPts val="750"/>
              </a:spcAft>
              <a:buFont typeface="Symbol" panose="05050102010706020507" pitchFamily="18" charset="2"/>
              <a:buChar char=""/>
            </a:pPr>
            <a:r>
              <a:rPr lang="en-US" sz="20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Maximum electrification of transportation and buildings by 2050</a:t>
            </a:r>
          </a:p>
          <a:p>
            <a:pPr defTabSz="342900" hangingPunct="0">
              <a:lnSpc>
                <a:spcPct val="115000"/>
              </a:lnSpc>
              <a:spcBef>
                <a:spcPts val="1200"/>
              </a:spcBef>
              <a:spcAft>
                <a:spcPts val="750"/>
              </a:spcAft>
            </a:pPr>
            <a:r>
              <a:rPr lang="en-US" sz="2400" b="1" kern="0" dirty="0">
                <a:solidFill>
                  <a:srgbClr val="53585F"/>
                </a:solidFill>
                <a:latin typeface="Calibri" panose="020F0502020204030204" pitchFamily="34" charset="0"/>
                <a:cs typeface="Times New Roman" panose="02020603050405020304" pitchFamily="18" charset="0"/>
                <a:sym typeface="Arial"/>
              </a:rPr>
              <a:t>NJ Global Warming Response Act (2007 GWRA; updated 2019) </a:t>
            </a:r>
            <a:r>
              <a:rPr lang="en-US" sz="20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GHG emissions reduced 80 percent below 2006 levels by 2050 (4/8/2020 status)</a:t>
            </a:r>
          </a:p>
          <a:p>
            <a:pPr defTabSz="342900" hangingPunct="0">
              <a:lnSpc>
                <a:spcPct val="115000"/>
              </a:lnSpc>
              <a:spcBef>
                <a:spcPts val="1200"/>
              </a:spcBef>
              <a:spcAft>
                <a:spcPts val="750"/>
              </a:spcAft>
            </a:pPr>
            <a:r>
              <a:rPr lang="en-US" sz="2400" b="1" kern="0" dirty="0">
                <a:solidFill>
                  <a:srgbClr val="53585F"/>
                </a:solidFill>
                <a:latin typeface="Calibri" panose="020F0502020204030204" pitchFamily="34" charset="0"/>
                <a:cs typeface="Times New Roman" panose="02020603050405020304" pitchFamily="18" charset="0"/>
                <a:sym typeface="Arial"/>
              </a:rPr>
              <a:t>U.S. Paris Agreement (2021)</a:t>
            </a:r>
          </a:p>
          <a:p>
            <a:pPr marL="257175" indent="-257175" defTabSz="342900" hangingPunct="0">
              <a:lnSpc>
                <a:spcPct val="115000"/>
              </a:lnSpc>
              <a:buFont typeface="Symbol" panose="05050102010706020507" pitchFamily="18" charset="2"/>
              <a:buChar char=""/>
            </a:pPr>
            <a:r>
              <a:rPr lang="en-US" sz="20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50-52% of 2006 GHG emissions by 2030</a:t>
            </a:r>
          </a:p>
          <a:p>
            <a:pPr marL="257175" indent="-257175" defTabSz="342900" hangingPunct="0">
              <a:lnSpc>
                <a:spcPct val="115000"/>
              </a:lnSpc>
              <a:buFont typeface="Symbol" panose="05050102010706020507" pitchFamily="18" charset="2"/>
              <a:buChar char=""/>
            </a:pPr>
            <a:r>
              <a:rPr lang="en-US" sz="20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NetZero GHG emissions no later than 2050</a:t>
            </a:r>
          </a:p>
          <a:p>
            <a:pPr defTabSz="342900" hangingPunct="0">
              <a:lnSpc>
                <a:spcPct val="115000"/>
              </a:lnSpc>
              <a:spcBef>
                <a:spcPts val="1200"/>
              </a:spcBef>
              <a:spcAft>
                <a:spcPts val="750"/>
              </a:spcAft>
            </a:pPr>
            <a:r>
              <a:rPr lang="en-US" sz="2400" b="1" kern="0" dirty="0">
                <a:solidFill>
                  <a:srgbClr val="53585F"/>
                </a:solidFill>
                <a:latin typeface="Calibri" panose="020F0502020204030204" pitchFamily="34" charset="0"/>
                <a:cs typeface="Times New Roman" panose="02020603050405020304" pitchFamily="18" charset="0"/>
                <a:sym typeface="Arial"/>
              </a:rPr>
              <a:t>IPCC Intergovernmental Panel on Climate Change</a:t>
            </a:r>
            <a:r>
              <a:rPr lang="en-US" sz="24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 (10/8/2018): </a:t>
            </a:r>
            <a:r>
              <a:rPr lang="en-US" sz="20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to limit catastrophe, stay below 1.5C:  global GHG 45% below 2010 levels by 2030, and net zero by 2050.</a:t>
            </a:r>
          </a:p>
          <a:p>
            <a:pPr defTabSz="342900" hangingPunct="0">
              <a:lnSpc>
                <a:spcPct val="115000"/>
              </a:lnSpc>
              <a:spcAft>
                <a:spcPts val="750"/>
              </a:spcAft>
            </a:pPr>
            <a:r>
              <a:rPr lang="en-US" sz="24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G7 “Nature Compact” (6/12/2021): </a:t>
            </a:r>
            <a:r>
              <a:rPr lang="en-US" sz="2000" b="1" kern="0" dirty="0">
                <a:solidFill>
                  <a:srgbClr val="53585F"/>
                </a:solidFill>
                <a:latin typeface="Calibri" panose="020F0502020204030204" pitchFamily="34" charset="0"/>
                <a:ea typeface="Calibri" panose="020F0502020204030204" pitchFamily="34" charset="0"/>
                <a:cs typeface="Times New Roman" panose="02020603050405020304" pitchFamily="18" charset="0"/>
                <a:sym typeface="Arial"/>
              </a:rPr>
              <a:t>Leaders agree to halve carbon emissions by 2030</a:t>
            </a:r>
          </a:p>
          <a:p>
            <a:pPr algn="ctr" defTabSz="619125" hangingPunct="0"/>
            <a:endParaRPr lang="en-US" sz="1200" b="1" kern="0" cap="all" dirty="0">
              <a:solidFill>
                <a:srgbClr val="8DC63F"/>
              </a:solidFill>
              <a:latin typeface="Helvetica"/>
              <a:cs typeface="Helvetica"/>
              <a:sym typeface="Helvetica"/>
            </a:endParaRPr>
          </a:p>
        </p:txBody>
      </p:sp>
    </p:spTree>
    <p:extLst>
      <p:ext uri="{BB962C8B-B14F-4D97-AF65-F5344CB8AC3E}">
        <p14:creationId xmlns:p14="http://schemas.microsoft.com/office/powerpoint/2010/main" val="239398340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E1FF21C-1FC8-434F-91BE-FC9B7F68F797}"/>
              </a:ext>
            </a:extLst>
          </p:cNvPr>
          <p:cNvSpPr txBox="1"/>
          <p:nvPr/>
        </p:nvSpPr>
        <p:spPr>
          <a:xfrm>
            <a:off x="9389919" y="2179519"/>
            <a:ext cx="2630938" cy="33085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619125" hangingPunct="0"/>
            <a:r>
              <a:rPr lang="en-US" sz="2000" b="1" i="1" kern="0" dirty="0">
                <a:solidFill>
                  <a:srgbClr val="00B050"/>
                </a:solidFill>
                <a:latin typeface="Helvetica"/>
                <a:cs typeface="Helvetica"/>
                <a:sym typeface="Helvetica"/>
              </a:rPr>
              <a:t>Nature</a:t>
            </a:r>
            <a:r>
              <a:rPr lang="en-US" sz="2000" b="1" kern="0" dirty="0">
                <a:solidFill>
                  <a:srgbClr val="00B050"/>
                </a:solidFill>
                <a:latin typeface="Helvetica"/>
                <a:cs typeface="Helvetica"/>
                <a:sym typeface="Helvetica"/>
              </a:rPr>
              <a:t>, 5/5/2021, “The   Paris Climate Agreement and Future Sea-Level Rise from Antarctica” </a:t>
            </a:r>
            <a:r>
              <a:rPr lang="en-US" sz="2400" b="1" kern="0" dirty="0">
                <a:solidFill>
                  <a:srgbClr val="DE6A10">
                    <a:lumMod val="75000"/>
                  </a:srgbClr>
                </a:solidFill>
                <a:latin typeface="Helvetica"/>
                <a:cs typeface="Helvetica"/>
                <a:sym typeface="Helvetica"/>
              </a:rPr>
              <a:t>authored by Robert Kopp (Rutgers)</a:t>
            </a:r>
            <a:r>
              <a:rPr lang="en-US" sz="2400" b="1" kern="0" dirty="0">
                <a:solidFill>
                  <a:srgbClr val="00B050"/>
                </a:solidFill>
                <a:latin typeface="Helvetica"/>
                <a:cs typeface="Helvetica"/>
                <a:sym typeface="Helvetica"/>
              </a:rPr>
              <a:t> </a:t>
            </a:r>
            <a:r>
              <a:rPr lang="en-US" b="1" kern="0" dirty="0">
                <a:solidFill>
                  <a:srgbClr val="00B050"/>
                </a:solidFill>
                <a:latin typeface="Helvetica"/>
                <a:cs typeface="Helvetica"/>
                <a:sym typeface="Helvetica"/>
              </a:rPr>
              <a:t>and 12 other researchers</a:t>
            </a:r>
          </a:p>
        </p:txBody>
      </p:sp>
      <p:sp>
        <p:nvSpPr>
          <p:cNvPr id="7" name="TextBox 6">
            <a:extLst>
              <a:ext uri="{FF2B5EF4-FFF2-40B4-BE49-F238E27FC236}">
                <a16:creationId xmlns:a16="http://schemas.microsoft.com/office/drawing/2014/main" id="{14A4C03D-96B6-4A7F-BA60-5D0F38D0EB84}"/>
              </a:ext>
            </a:extLst>
          </p:cNvPr>
          <p:cNvSpPr txBox="1"/>
          <p:nvPr/>
        </p:nvSpPr>
        <p:spPr>
          <a:xfrm>
            <a:off x="2182459" y="5986533"/>
            <a:ext cx="4510851" cy="538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US" sz="1500" b="1" kern="0" cap="all" dirty="0">
                <a:solidFill>
                  <a:srgbClr val="53585F"/>
                </a:solidFill>
                <a:latin typeface="Helvetica"/>
                <a:cs typeface="Helvetica"/>
                <a:sym typeface="Helvetica"/>
              </a:rPr>
              <a:t>Thwaites Glacier (undated) from NASA;  </a:t>
            </a:r>
          </a:p>
          <a:p>
            <a:pPr algn="ctr" defTabSz="619125" hangingPunct="0"/>
            <a:r>
              <a:rPr lang="en-US" sz="1500" b="1" kern="0" cap="all" dirty="0">
                <a:solidFill>
                  <a:srgbClr val="53585F"/>
                </a:solidFill>
                <a:latin typeface="Helvetica"/>
                <a:cs typeface="Helvetica"/>
                <a:sym typeface="Helvetica"/>
              </a:rPr>
              <a:t>Headline from the Guardian, 5/5/2021</a:t>
            </a:r>
          </a:p>
        </p:txBody>
      </p:sp>
      <p:pic>
        <p:nvPicPr>
          <p:cNvPr id="6" name="Picture 5" descr="An iceberg in the water&#10;&#10;Description automatically generated with low confidence">
            <a:extLst>
              <a:ext uri="{FF2B5EF4-FFF2-40B4-BE49-F238E27FC236}">
                <a16:creationId xmlns:a16="http://schemas.microsoft.com/office/drawing/2014/main" id="{FF0FD879-6E37-450E-8AA8-58C64EBA6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26" y="1327771"/>
            <a:ext cx="9089493" cy="4523489"/>
          </a:xfrm>
          <a:prstGeom prst="rect">
            <a:avLst/>
          </a:prstGeom>
        </p:spPr>
      </p:pic>
      <p:sp>
        <p:nvSpPr>
          <p:cNvPr id="9" name="TextBox 8">
            <a:extLst>
              <a:ext uri="{FF2B5EF4-FFF2-40B4-BE49-F238E27FC236}">
                <a16:creationId xmlns:a16="http://schemas.microsoft.com/office/drawing/2014/main" id="{E95D3FEB-0E2A-4E02-B19F-ED485AFB227D}"/>
              </a:ext>
            </a:extLst>
          </p:cNvPr>
          <p:cNvSpPr txBox="1"/>
          <p:nvPr/>
        </p:nvSpPr>
        <p:spPr>
          <a:xfrm>
            <a:off x="892652" y="130670"/>
            <a:ext cx="10406696" cy="10618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619125" hangingPunct="0"/>
            <a:r>
              <a:rPr lang="en-US" sz="3200" b="1" kern="0" cap="all" dirty="0">
                <a:solidFill>
                  <a:srgbClr val="00B050"/>
                </a:solidFill>
                <a:latin typeface="Helvetica"/>
                <a:cs typeface="Helvetica"/>
                <a:sym typeface="Helvetica"/>
              </a:rPr>
              <a:t>Global Heating Pace Risks ‘unstoppable’</a:t>
            </a:r>
            <a:br>
              <a:rPr lang="en-US" sz="3200" b="1" kern="0" cap="all" dirty="0">
                <a:solidFill>
                  <a:srgbClr val="00B050"/>
                </a:solidFill>
                <a:latin typeface="Helvetica"/>
                <a:cs typeface="Helvetica"/>
                <a:sym typeface="Helvetica"/>
              </a:rPr>
            </a:br>
            <a:r>
              <a:rPr lang="en-US" sz="3200" b="1" kern="0" cap="all" dirty="0">
                <a:solidFill>
                  <a:srgbClr val="00B050"/>
                </a:solidFill>
                <a:latin typeface="Helvetica"/>
                <a:cs typeface="Helvetica"/>
                <a:sym typeface="Helvetica"/>
              </a:rPr>
              <a:t>sea level rise as Antarctic ice sheet melts</a:t>
            </a:r>
          </a:p>
        </p:txBody>
      </p:sp>
    </p:spTree>
    <p:extLst>
      <p:ext uri="{BB962C8B-B14F-4D97-AF65-F5344CB8AC3E}">
        <p14:creationId xmlns:p14="http://schemas.microsoft.com/office/powerpoint/2010/main" val="42648687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00" y="866141"/>
            <a:ext cx="11292000" cy="1994626"/>
          </a:xfrm>
        </p:spPr>
        <p:txBody>
          <a:bodyPr>
            <a:noAutofit/>
          </a:bodyPr>
          <a:lstStyle/>
          <a:p>
            <a:pPr algn="ctr">
              <a:lnSpc>
                <a:spcPts val="6000"/>
              </a:lnSpc>
            </a:pPr>
            <a:r>
              <a:rPr lang="en-US" sz="48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566001" y="2965268"/>
            <a:ext cx="11176000" cy="3108960"/>
          </a:xfrm>
        </p:spPr>
        <p:txBody>
          <a:bodyPr>
            <a:normAutofit fontScale="92500" lnSpcReduction="10000"/>
          </a:bodyPr>
          <a:lstStyle/>
          <a:p>
            <a:pPr marL="12701" algn="ctr"/>
            <a:r>
              <a:rPr lang="en-US" sz="6000" dirty="0">
                <a:solidFill>
                  <a:schemeClr val="tx1"/>
                </a:solidFill>
              </a:rPr>
              <a:t>Because We Must!</a:t>
            </a:r>
          </a:p>
          <a:p>
            <a:pPr marL="12701" algn="ctr"/>
            <a:r>
              <a:rPr lang="en-US" sz="4400" dirty="0">
                <a:solidFill>
                  <a:schemeClr val="tx1"/>
                </a:solidFill>
              </a:rPr>
              <a:t>We must save the world for our children and grandchildren. Starting Now!</a:t>
            </a:r>
          </a:p>
          <a:p>
            <a:pPr marL="12701" algn="ctr">
              <a:spcBef>
                <a:spcPts val="1800"/>
              </a:spcBef>
            </a:pPr>
            <a:r>
              <a:rPr lang="en-US" sz="6000" dirty="0">
                <a:solidFill>
                  <a:schemeClr val="tx1"/>
                </a:solidFill>
              </a:rPr>
              <a:t>And We Will.</a:t>
            </a:r>
          </a:p>
        </p:txBody>
      </p:sp>
    </p:spTree>
    <p:extLst>
      <p:ext uri="{BB962C8B-B14F-4D97-AF65-F5344CB8AC3E}">
        <p14:creationId xmlns:p14="http://schemas.microsoft.com/office/powerpoint/2010/main" val="179486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000" y="866141"/>
            <a:ext cx="11292000" cy="1994626"/>
          </a:xfrm>
        </p:spPr>
        <p:txBody>
          <a:bodyPr>
            <a:noAutofit/>
          </a:bodyPr>
          <a:lstStyle/>
          <a:p>
            <a:pPr algn="ctr">
              <a:lnSpc>
                <a:spcPts val="6000"/>
              </a:lnSpc>
            </a:pPr>
            <a:r>
              <a:rPr lang="en-US" sz="4800" dirty="0">
                <a:solidFill>
                  <a:schemeClr val="accent2">
                    <a:lumMod val="40000"/>
                    <a:lumOff val="60000"/>
                  </a:schemeClr>
                </a:solidFill>
              </a:rPr>
              <a:t>HOW DO I KNOW WE WILL HAVE A CLEAN ENERGY FUTURE BY 2050?</a:t>
            </a:r>
          </a:p>
        </p:txBody>
      </p:sp>
      <p:sp>
        <p:nvSpPr>
          <p:cNvPr id="3" name="Text Placeholder 2"/>
          <p:cNvSpPr>
            <a:spLocks noGrp="1"/>
          </p:cNvSpPr>
          <p:nvPr>
            <p:ph type="body" idx="1"/>
          </p:nvPr>
        </p:nvSpPr>
        <p:spPr>
          <a:xfrm>
            <a:off x="566001" y="2965268"/>
            <a:ext cx="11176000" cy="3108960"/>
          </a:xfrm>
        </p:spPr>
        <p:txBody>
          <a:bodyPr>
            <a:normAutofit/>
          </a:bodyPr>
          <a:lstStyle/>
          <a:p>
            <a:pPr marL="12701" algn="ctr"/>
            <a:r>
              <a:rPr lang="en-US" sz="6600" dirty="0">
                <a:solidFill>
                  <a:schemeClr val="tx1"/>
                </a:solidFill>
              </a:rPr>
              <a:t>Because the people demand it.</a:t>
            </a:r>
          </a:p>
        </p:txBody>
      </p:sp>
    </p:spTree>
    <p:extLst>
      <p:ext uri="{BB962C8B-B14F-4D97-AF65-F5344CB8AC3E}">
        <p14:creationId xmlns:p14="http://schemas.microsoft.com/office/powerpoint/2010/main" val="4262397703"/>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38100" dir="5400000" rotWithShape="0">
              <a:srgbClr val="000000"/>
            </a:outerShdw>
          </a:effectLst>
        </a:effectStyle>
        <a:effectStyle>
          <a:effectLst>
            <a:outerShdw blurRad="63500" dist="25400" dir="540000" rotWithShape="0">
              <a:srgbClr val="000000"/>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alpha val="50000"/>
              </a:srgbClr>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2027</TotalTime>
  <Words>9080</Words>
  <Application>Microsoft Office PowerPoint</Application>
  <PresentationFormat>Widescreen</PresentationFormat>
  <Paragraphs>623</Paragraphs>
  <Slides>51</Slides>
  <Notes>42</Notes>
  <HiddenSlides>4</HiddenSlides>
  <MMClips>24</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51</vt:i4>
      </vt:variant>
    </vt:vector>
  </HeadingPairs>
  <TitlesOfParts>
    <vt:vector size="65" baseType="lpstr">
      <vt:lpstr>Arial</vt:lpstr>
      <vt:lpstr>Calibri</vt:lpstr>
      <vt:lpstr>Calibri Light</vt:lpstr>
      <vt:lpstr>Gill Sans</vt:lpstr>
      <vt:lpstr>Helvetica</vt:lpstr>
      <vt:lpstr>Helvetica Light</vt:lpstr>
      <vt:lpstr>Montserrat</vt:lpstr>
      <vt:lpstr>Symbol</vt:lpstr>
      <vt:lpstr>Wingdings</vt:lpstr>
      <vt:lpstr>Office Theme</vt:lpstr>
      <vt:lpstr>White</vt:lpstr>
      <vt:lpstr>4_White</vt:lpstr>
      <vt:lpstr>22_White</vt:lpstr>
      <vt:lpstr>6_White</vt:lpstr>
      <vt:lpstr>PowerPoint Presentation</vt:lpstr>
      <vt:lpstr> </vt:lpstr>
      <vt:lpstr>WHY WE WANT TO SAVE THE WORLD</vt:lpstr>
      <vt:lpstr>PowerPoint Presentation</vt:lpstr>
      <vt:lpstr>The Cost of Carbon</vt:lpstr>
      <vt:lpstr>PowerPoint Presentation</vt:lpstr>
      <vt:lpstr>PowerPoint Presentation</vt:lpstr>
      <vt:lpstr>HOW DO I KNOW WE WILL HAVE A CLEAN ENERGY FUTURE BY 2050?</vt:lpstr>
      <vt:lpstr>HOW DO I KNOW WE WILL HAVE A CLEAN ENERGY FUTURE BY 2050?</vt:lpstr>
      <vt:lpstr>PowerPoint Presentation</vt:lpstr>
      <vt:lpstr>HOW DO I KNOW WE WILL HAVE A CLEAN ENERGY FUTURE BY 2050?</vt:lpstr>
      <vt:lpstr>Cost of Clean Energy Technologies in the U.S.</vt:lpstr>
      <vt:lpstr>PowerPoint Presentation</vt:lpstr>
      <vt:lpstr>PowerPoint Presentation</vt:lpstr>
      <vt:lpstr>Your (Typical NJ) GHG Emissions EEEmissions</vt:lpstr>
      <vt:lpstr>NJ Energy Master Plan (EMP) Strategies</vt:lpstr>
      <vt:lpstr>                  NJ EMP Strategies, cont.</vt:lpstr>
      <vt:lpstr>Middletown Energy Plan:  GHG emission reductions during year 2030   In 2018, Middletown emissions were 705K Tons (CO2 equiv)- calc per capita of NJ total  </vt:lpstr>
      <vt:lpstr>  </vt:lpstr>
      <vt:lpstr>NJ Top 6 Solar States: Solar Panels on 2 Million Homes</vt:lpstr>
      <vt:lpstr>PowerPoint Presentation</vt:lpstr>
      <vt:lpstr>California</vt:lpstr>
      <vt:lpstr>How Do We Get Clean Energy?</vt:lpstr>
      <vt:lpstr>Citizen Action: Lobbying Middletown</vt:lpstr>
      <vt:lpstr>Six Flags Solar Canopy over Parking</vt:lpstr>
      <vt:lpstr>NJ has goal of 7,500 MW from offshore wind by 2035</vt:lpstr>
      <vt:lpstr>Your (Typical NJ) GHG Emissions EEEmissions</vt:lpstr>
      <vt:lpstr>PowerPoint Presentation</vt:lpstr>
      <vt:lpstr>OUR EV – PRIUS PRIME PLUG-IN</vt:lpstr>
      <vt:lpstr>Global Electric Cars on the Road</vt:lpstr>
      <vt:lpstr>Half of the World’s Buses Will be Electric by 2025</vt:lpstr>
      <vt:lpstr>ELECTRIC BUS</vt:lpstr>
      <vt:lpstr> </vt:lpstr>
      <vt:lpstr>ELECTRIC TRUCKS</vt:lpstr>
      <vt:lpstr> </vt:lpstr>
      <vt:lpstr>Energy Efficiency – Use Less Energy</vt:lpstr>
      <vt:lpstr>Space Heating – Switch to Clean Electric Heat Pump</vt:lpstr>
      <vt:lpstr>  </vt:lpstr>
      <vt:lpstr>PowerPoint Presentation</vt:lpstr>
      <vt:lpstr>PowerPoint Presentation</vt:lpstr>
      <vt:lpstr>PowerPoint Presentation</vt:lpstr>
      <vt:lpstr>PowerPoint Presentation</vt:lpstr>
      <vt:lpstr>MONTAGE VIDEO (silent)</vt:lpstr>
      <vt:lpstr>PowerPoint Presentation</vt:lpstr>
      <vt:lpstr>PowerPoint Presentation</vt:lpstr>
      <vt:lpstr>PowerPoint Presentation</vt:lpstr>
      <vt:lpstr>Green Team process for “Testimonials”</vt:lpstr>
      <vt:lpstr>Influence Your Town To Adopt Clean Energy</vt:lpstr>
      <vt:lpstr>PowerPoint Presentation</vt:lpstr>
      <vt:lpstr>  </vt:lpstr>
      <vt:lpstr>New Jersey Renewable Government Energy (Electric) Aggregation (R-GEA) for Community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patlaptop2020 miller</dc:creator>
  <cp:lastModifiedBy>Steve Miller</cp:lastModifiedBy>
  <cp:revision>37</cp:revision>
  <dcterms:created xsi:type="dcterms:W3CDTF">2021-05-21T16:11:43Z</dcterms:created>
  <dcterms:modified xsi:type="dcterms:W3CDTF">2021-06-21T16:56:09Z</dcterms:modified>
</cp:coreProperties>
</file>